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charts/chart1.xml" ContentType="application/vnd.openxmlformats-officedocument.drawingml.chart+xml"/>
  <Override PartName="/ppt/drawings/drawing1.xml" ContentType="application/vnd.openxmlformats-officedocument.drawingml.chartshape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2.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4" r:id="rId4"/>
    <p:sldMasterId id="2147483732" r:id="rId5"/>
  </p:sldMasterIdLst>
  <p:notesMasterIdLst>
    <p:notesMasterId r:id="rId33"/>
  </p:notesMasterIdLst>
  <p:sldIdLst>
    <p:sldId id="256" r:id="rId6"/>
    <p:sldId id="265" r:id="rId7"/>
    <p:sldId id="260" r:id="rId8"/>
    <p:sldId id="278" r:id="rId9"/>
    <p:sldId id="319" r:id="rId10"/>
    <p:sldId id="324" r:id="rId11"/>
    <p:sldId id="321" r:id="rId12"/>
    <p:sldId id="315" r:id="rId13"/>
    <p:sldId id="316" r:id="rId14"/>
    <p:sldId id="317" r:id="rId15"/>
    <p:sldId id="268" r:id="rId16"/>
    <p:sldId id="273" r:id="rId17"/>
    <p:sldId id="257" r:id="rId18"/>
    <p:sldId id="266" r:id="rId19"/>
    <p:sldId id="263" r:id="rId20"/>
    <p:sldId id="276" r:id="rId21"/>
    <p:sldId id="277" r:id="rId22"/>
    <p:sldId id="262" r:id="rId23"/>
    <p:sldId id="271" r:id="rId24"/>
    <p:sldId id="264" r:id="rId25"/>
    <p:sldId id="272" r:id="rId26"/>
    <p:sldId id="267" r:id="rId27"/>
    <p:sldId id="325" r:id="rId28"/>
    <p:sldId id="327" r:id="rId29"/>
    <p:sldId id="275" r:id="rId30"/>
    <p:sldId id="322" r:id="rId31"/>
    <p:sldId id="274" r:id="rId3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FA1423-4BB7-4DFF-8C0D-8FD2F63E15CA}" v="265" dt="2019-03-12T15:29:42.726"/>
    <p1510:client id="{F59C6977-7EC1-D542-D598-B6986E3D696E}" v="913" dt="2019-03-12T16:25:38.60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86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nl-BE"/>
              <a:t>Evolutie </a:t>
            </a:r>
            <a:r>
              <a:rPr lang="nl-BE" err="1"/>
              <a:t>Patiëntenprofiel</a:t>
            </a:r>
            <a:r>
              <a:rPr lang="nl-BE"/>
              <a:t> 2006 - 2018</a:t>
            </a:r>
          </a:p>
        </c:rich>
      </c:tx>
      <c:layout>
        <c:manualLayout>
          <c:xMode val="edge"/>
          <c:yMode val="edge"/>
          <c:x val="0.27654011138515944"/>
          <c:y val="3.2338308457711441E-2"/>
        </c:manualLayout>
      </c:layout>
      <c:overlay val="0"/>
      <c:spPr>
        <a:noFill/>
        <a:ln>
          <a:noFill/>
        </a:ln>
        <a:effectLst/>
      </c:spPr>
    </c:title>
    <c:autoTitleDeleted val="0"/>
    <c:plotArea>
      <c:layout>
        <c:manualLayout>
          <c:layoutTarget val="inner"/>
          <c:xMode val="edge"/>
          <c:yMode val="edge"/>
          <c:x val="0.12416360569909049"/>
          <c:y val="0.19403032209635926"/>
          <c:w val="0.78278325590378728"/>
          <c:h val="0.65135061024875318"/>
        </c:manualLayout>
      </c:layout>
      <c:areaChart>
        <c:grouping val="percentStacked"/>
        <c:varyColors val="0"/>
        <c:ser>
          <c:idx val="1"/>
          <c:order val="1"/>
          <c:tx>
            <c:strRef>
              <c:f>'WEST 2006 - 2016'!$F$68</c:f>
              <c:strCache>
                <c:ptCount val="1"/>
                <c:pt idx="0">
                  <c:v>LC</c:v>
                </c:pt>
              </c:strCache>
            </c:strRef>
          </c:tx>
          <c:spPr>
            <a:solidFill>
              <a:schemeClr val="accent1"/>
            </a:solidFill>
            <a:ln>
              <a:noFill/>
            </a:ln>
            <a:effectLst/>
          </c:spPr>
          <c:cat>
            <c:numRef>
              <c:f>'WEST 2006 - 2016'!$E$69:$E$81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'WEST 2006 - 2016'!$F$69:$F$81</c:f>
              <c:numCache>
                <c:formatCode>General</c:formatCode>
                <c:ptCount val="13"/>
                <c:pt idx="0">
                  <c:v>57174</c:v>
                </c:pt>
                <c:pt idx="1">
                  <c:v>48561</c:v>
                </c:pt>
                <c:pt idx="2">
                  <c:v>36431</c:v>
                </c:pt>
                <c:pt idx="3">
                  <c:v>31288</c:v>
                </c:pt>
                <c:pt idx="4">
                  <c:v>27748</c:v>
                </c:pt>
                <c:pt idx="5">
                  <c:v>27946</c:v>
                </c:pt>
                <c:pt idx="6">
                  <c:v>23147</c:v>
                </c:pt>
                <c:pt idx="7">
                  <c:v>22529</c:v>
                </c:pt>
                <c:pt idx="8">
                  <c:v>19066</c:v>
                </c:pt>
                <c:pt idx="9">
                  <c:v>16547</c:v>
                </c:pt>
                <c:pt idx="10">
                  <c:v>16619</c:v>
                </c:pt>
                <c:pt idx="11" formatCode="0">
                  <c:v>14772</c:v>
                </c:pt>
                <c:pt idx="12">
                  <c:v>8.4</c:v>
                </c:pt>
              </c:numCache>
            </c:numRef>
          </c:val>
          <c:extLst>
            <c:ext xmlns:c16="http://schemas.microsoft.com/office/drawing/2014/chart" uri="{C3380CC4-5D6E-409C-BE32-E72D297353CC}">
              <c16:uniqueId val="{00000000-29B0-4FDC-84A9-4C9B4DD0161A}"/>
            </c:ext>
          </c:extLst>
        </c:ser>
        <c:ser>
          <c:idx val="2"/>
          <c:order val="2"/>
          <c:tx>
            <c:strRef>
              <c:f>'WEST 2006 - 2016'!$G$68</c:f>
              <c:strCache>
                <c:ptCount val="1"/>
                <c:pt idx="0">
                  <c:v>MC</c:v>
                </c:pt>
              </c:strCache>
            </c:strRef>
          </c:tx>
          <c:spPr>
            <a:solidFill>
              <a:schemeClr val="accent2"/>
            </a:solidFill>
            <a:ln>
              <a:noFill/>
            </a:ln>
            <a:effectLst/>
          </c:spPr>
          <c:cat>
            <c:numRef>
              <c:f>'WEST 2006 - 2016'!$E$69:$E$81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'WEST 2006 - 2016'!$G$69:$G$81</c:f>
              <c:numCache>
                <c:formatCode>General</c:formatCode>
                <c:ptCount val="13"/>
                <c:pt idx="0">
                  <c:v>84004</c:v>
                </c:pt>
                <c:pt idx="1">
                  <c:v>85863</c:v>
                </c:pt>
                <c:pt idx="2">
                  <c:v>96559</c:v>
                </c:pt>
                <c:pt idx="3">
                  <c:v>101221</c:v>
                </c:pt>
                <c:pt idx="4">
                  <c:v>100263</c:v>
                </c:pt>
                <c:pt idx="5">
                  <c:v>101338</c:v>
                </c:pt>
                <c:pt idx="6">
                  <c:v>101334</c:v>
                </c:pt>
                <c:pt idx="7">
                  <c:v>100648</c:v>
                </c:pt>
                <c:pt idx="8">
                  <c:v>100885</c:v>
                </c:pt>
                <c:pt idx="9">
                  <c:v>95821</c:v>
                </c:pt>
                <c:pt idx="10">
                  <c:v>93166</c:v>
                </c:pt>
                <c:pt idx="11" formatCode="0">
                  <c:v>90848</c:v>
                </c:pt>
                <c:pt idx="12">
                  <c:v>56.3</c:v>
                </c:pt>
              </c:numCache>
            </c:numRef>
          </c:val>
          <c:extLst>
            <c:ext xmlns:c16="http://schemas.microsoft.com/office/drawing/2014/chart" uri="{C3380CC4-5D6E-409C-BE32-E72D297353CC}">
              <c16:uniqueId val="{00000001-29B0-4FDC-84A9-4C9B4DD0161A}"/>
            </c:ext>
          </c:extLst>
        </c:ser>
        <c:ser>
          <c:idx val="3"/>
          <c:order val="3"/>
          <c:tx>
            <c:strRef>
              <c:f>'WEST 2006 - 2016'!$H$68</c:f>
              <c:strCache>
                <c:ptCount val="1"/>
                <c:pt idx="0">
                  <c:v>HC</c:v>
                </c:pt>
              </c:strCache>
            </c:strRef>
          </c:tx>
          <c:spPr>
            <a:solidFill>
              <a:schemeClr val="accent3"/>
            </a:solidFill>
            <a:ln w="25400">
              <a:noFill/>
            </a:ln>
            <a:effectLst/>
          </c:spPr>
          <c:cat>
            <c:numRef>
              <c:f>'WEST 2006 - 2016'!$E$69:$E$81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'WEST 2006 - 2016'!$H$69:$H$81</c:f>
              <c:numCache>
                <c:formatCode>General</c:formatCode>
                <c:ptCount val="13"/>
                <c:pt idx="0">
                  <c:v>13396</c:v>
                </c:pt>
                <c:pt idx="1">
                  <c:v>15878</c:v>
                </c:pt>
                <c:pt idx="2">
                  <c:v>24135</c:v>
                </c:pt>
                <c:pt idx="3">
                  <c:v>25493</c:v>
                </c:pt>
                <c:pt idx="4">
                  <c:v>32875</c:v>
                </c:pt>
                <c:pt idx="5">
                  <c:v>42553</c:v>
                </c:pt>
                <c:pt idx="6">
                  <c:v>47032</c:v>
                </c:pt>
                <c:pt idx="7">
                  <c:v>46259</c:v>
                </c:pt>
                <c:pt idx="8">
                  <c:v>45059</c:v>
                </c:pt>
                <c:pt idx="9">
                  <c:v>46358</c:v>
                </c:pt>
                <c:pt idx="10">
                  <c:v>49493</c:v>
                </c:pt>
                <c:pt idx="11" formatCode="0">
                  <c:v>51255</c:v>
                </c:pt>
                <c:pt idx="12">
                  <c:v>35.300000000000004</c:v>
                </c:pt>
              </c:numCache>
            </c:numRef>
          </c:val>
          <c:extLst>
            <c:ext xmlns:c16="http://schemas.microsoft.com/office/drawing/2014/chart" uri="{C3380CC4-5D6E-409C-BE32-E72D297353CC}">
              <c16:uniqueId val="{00000002-29B0-4FDC-84A9-4C9B4DD0161A}"/>
            </c:ext>
          </c:extLst>
        </c:ser>
        <c:dLbls>
          <c:showLegendKey val="0"/>
          <c:showVal val="0"/>
          <c:showCatName val="0"/>
          <c:showSerName val="0"/>
          <c:showPercent val="0"/>
          <c:showBubbleSize val="0"/>
        </c:dLbls>
        <c:axId val="66985984"/>
        <c:axId val="66987520"/>
        <c:extLst>
          <c:ext xmlns:c15="http://schemas.microsoft.com/office/drawing/2012/chart" uri="{02D57815-91ED-43cb-92C2-25804820EDAC}">
            <c15:filteredAreaSeries>
              <c15:ser>
                <c:idx val="0"/>
                <c:order val="0"/>
                <c:tx>
                  <c:strRef>
                    <c:extLst>
                      <c:ext uri="{02D57815-91ED-43cb-92C2-25804820EDAC}">
                        <c15:formulaRef>
                          <c15:sqref>'WEST 2006 - 2016'!$E$68</c15:sqref>
                        </c15:formulaRef>
                      </c:ext>
                    </c:extLst>
                    <c:strCache>
                      <c:ptCount val="1"/>
                      <c:pt idx="0">
                        <c:v> </c:v>
                      </c:pt>
                    </c:strCache>
                  </c:strRef>
                </c:tx>
                <c:spPr>
                  <a:solidFill>
                    <a:schemeClr val="accent1"/>
                  </a:solidFill>
                  <a:ln>
                    <a:noFill/>
                  </a:ln>
                  <a:effectLst/>
                </c:spPr>
                <c:cat>
                  <c:numRef>
                    <c:extLst>
                      <c:ext uri="{02D57815-91ED-43cb-92C2-25804820EDAC}">
                        <c15:formulaRef>
                          <c15:sqref>'WEST 2006 - 2016'!$E$69:$E$81</c15:sqref>
                        </c15:formulaRef>
                      </c:ext>
                    </c:extLst>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extLst>
                      <c:ext uri="{02D57815-91ED-43cb-92C2-25804820EDAC}">
                        <c15:formulaRef>
                          <c15:sqref>'WEST 2006 - 2016'!$E$69:$E$81</c15:sqref>
                        </c15:formulaRef>
                      </c:ext>
                    </c:extLst>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val>
                <c:extLst>
                  <c:ext xmlns:c16="http://schemas.microsoft.com/office/drawing/2014/chart" uri="{C3380CC4-5D6E-409C-BE32-E72D297353CC}">
                    <c16:uniqueId val="{00000003-29B0-4FDC-84A9-4C9B4DD0161A}"/>
                  </c:ext>
                </c:extLst>
              </c15:ser>
            </c15:filteredAreaSeries>
          </c:ext>
        </c:extLst>
      </c:areaChart>
      <c:catAx>
        <c:axId val="669859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solidFill>
                <a:latin typeface="+mn-lt"/>
                <a:ea typeface="+mn-ea"/>
                <a:cs typeface="+mn-cs"/>
              </a:defRPr>
            </a:pPr>
            <a:endParaRPr lang="fr-FR"/>
          </a:p>
        </c:txPr>
        <c:crossAx val="66987520"/>
        <c:crosses val="autoZero"/>
        <c:auto val="1"/>
        <c:lblAlgn val="ctr"/>
        <c:lblOffset val="100"/>
        <c:noMultiLvlLbl val="0"/>
      </c:catAx>
      <c:valAx>
        <c:axId val="66987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solidFill>
                <a:latin typeface="+mn-lt"/>
                <a:ea typeface="+mn-ea"/>
                <a:cs typeface="+mn-cs"/>
              </a:defRPr>
            </a:pPr>
            <a:endParaRPr lang="fr-FR"/>
          </a:p>
        </c:txPr>
        <c:crossAx val="66985984"/>
        <c:crosses val="autoZero"/>
        <c:crossBetween val="midCat"/>
      </c:valAx>
      <c:spPr>
        <a:noFill/>
        <a:ln>
          <a:noFill/>
        </a:ln>
        <a:effectLst/>
      </c:spPr>
    </c:plotArea>
    <c:legend>
      <c:legendPos val="b"/>
      <c:layout>
        <c:manualLayout>
          <c:xMode val="edge"/>
          <c:yMode val="edge"/>
          <c:x val="0.20679092161880405"/>
          <c:y val="0.75355187149885949"/>
          <c:w val="0.12874491376455408"/>
          <c:h val="4.6797771933958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fr-FR"/>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0.49729</cdr:x>
      <cdr:y>0.49878</cdr:y>
    </cdr:from>
    <cdr:to>
      <cdr:x>0.53824</cdr:x>
      <cdr:y>0.54632</cdr:y>
    </cdr:to>
    <cdr:sp macro="" textlink="">
      <cdr:nvSpPr>
        <cdr:cNvPr id="6145" name="Text Box 1"/>
        <cdr:cNvSpPr txBox="1">
          <a:spLocks xmlns:a="http://schemas.openxmlformats.org/drawingml/2006/main" noChangeArrowheads="1"/>
        </cdr:cNvSpPr>
      </cdr:nvSpPr>
      <cdr:spPr bwMode="auto">
        <a:xfrm xmlns:a="http://schemas.openxmlformats.org/drawingml/2006/main">
          <a:off x="3621975" y="1917783"/>
          <a:ext cx="298047" cy="18248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18288" tIns="0" rIns="0" bIns="0" anchor="ctr" upright="1"/>
        <a:lstStyle xmlns:a="http://schemas.openxmlformats.org/drawingml/2006/main"/>
        <a:p xmlns:a="http://schemas.openxmlformats.org/drawingml/2006/main">
          <a:pPr algn="ctr" rtl="0">
            <a:defRPr sz="1000"/>
          </a:pPr>
          <a:endParaRPr lang="nl-BE"/>
        </a:p>
      </cdr:txBody>
    </cdr:sp>
  </cdr:relSizeAnchor>
  <cdr:relSizeAnchor xmlns:cdr="http://schemas.openxmlformats.org/drawingml/2006/chartDrawing">
    <cdr:from>
      <cdr:x>0.9014</cdr:x>
      <cdr:y>0.18747</cdr:y>
    </cdr:from>
    <cdr:to>
      <cdr:x>0.99016</cdr:x>
      <cdr:y>0.26816</cdr:y>
    </cdr:to>
    <cdr:sp macro="" textlink="">
      <cdr:nvSpPr>
        <cdr:cNvPr id="3" name="TextBox 11"/>
        <cdr:cNvSpPr txBox="1"/>
      </cdr:nvSpPr>
      <cdr:spPr>
        <a:xfrm xmlns:a="http://schemas.openxmlformats.org/drawingml/2006/main">
          <a:off x="3900422" y="536291"/>
          <a:ext cx="384071"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nl-BE" sz="900" b="1" dirty="0">
              <a:solidFill>
                <a:srgbClr val="E34D00"/>
              </a:solidFill>
              <a:effectLst>
                <a:outerShdw blurRad="38100" dist="38100" dir="2700000" algn="tl">
                  <a:srgbClr val="000000">
                    <a:alpha val="43137"/>
                  </a:srgbClr>
                </a:outerShdw>
              </a:effectLst>
              <a:latin typeface="+mj-lt"/>
            </a:rPr>
            <a:t>35,3</a:t>
          </a:r>
        </a:p>
      </cdr:txBody>
    </cdr:sp>
  </cdr:relSizeAnchor>
  <cdr:relSizeAnchor xmlns:cdr="http://schemas.openxmlformats.org/drawingml/2006/chartDrawing">
    <cdr:from>
      <cdr:x>0.90615</cdr:x>
      <cdr:y>0.45457</cdr:y>
    </cdr:from>
    <cdr:to>
      <cdr:x>0.99491</cdr:x>
      <cdr:y>0.58368</cdr:y>
    </cdr:to>
    <cdr:sp macro="" textlink="">
      <cdr:nvSpPr>
        <cdr:cNvPr id="4" name="TextBox 11"/>
        <cdr:cNvSpPr txBox="1"/>
      </cdr:nvSpPr>
      <cdr:spPr>
        <a:xfrm xmlns:a="http://schemas.openxmlformats.org/drawingml/2006/main">
          <a:off x="3920975" y="1300377"/>
          <a:ext cx="384071"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nl-BE" sz="900" b="1" dirty="0">
              <a:solidFill>
                <a:schemeClr val="accent2"/>
              </a:solidFill>
              <a:effectLst>
                <a:outerShdw blurRad="38100" dist="38100" dir="2700000" algn="tl">
                  <a:srgbClr val="000000">
                    <a:alpha val="43137"/>
                  </a:srgbClr>
                </a:outerShdw>
              </a:effectLst>
              <a:latin typeface="+mj-lt"/>
            </a:rPr>
            <a:t>56,3%</a:t>
          </a:r>
        </a:p>
      </cdr:txBody>
    </cdr:sp>
  </cdr:relSizeAnchor>
  <cdr:relSizeAnchor xmlns:cdr="http://schemas.openxmlformats.org/drawingml/2006/chartDrawing">
    <cdr:from>
      <cdr:x>0.90003</cdr:x>
      <cdr:y>0.75498</cdr:y>
    </cdr:from>
    <cdr:to>
      <cdr:x>0.98879</cdr:x>
      <cdr:y>0.88947</cdr:y>
    </cdr:to>
    <cdr:sp macro="" textlink="">
      <cdr:nvSpPr>
        <cdr:cNvPr id="5" name="TextBox 9"/>
        <cdr:cNvSpPr txBox="1"/>
      </cdr:nvSpPr>
      <cdr:spPr>
        <a:xfrm xmlns:a="http://schemas.openxmlformats.org/drawingml/2006/main">
          <a:off x="3894494" y="2159752"/>
          <a:ext cx="384071" cy="3847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nl-BE" sz="900" b="1" dirty="0">
              <a:solidFill>
                <a:schemeClr val="accent1"/>
              </a:solidFill>
              <a:effectLst>
                <a:outerShdw blurRad="38100" dist="38100" dir="2700000" algn="tl">
                  <a:srgbClr val="000000">
                    <a:alpha val="43137"/>
                  </a:srgbClr>
                </a:outerShdw>
              </a:effectLst>
              <a:latin typeface="+mj-lt"/>
            </a:rPr>
            <a:t>8,4</a:t>
          </a:r>
          <a:r>
            <a:rPr lang="nl-BE" sz="1000" b="1" dirty="0">
              <a:solidFill>
                <a:schemeClr val="accent1"/>
              </a:solidFill>
              <a:effectLst>
                <a:outerShdw blurRad="38100" dist="38100" dir="2700000" algn="tl">
                  <a:srgbClr val="000000">
                    <a:alpha val="43137"/>
                  </a:srgbClr>
                </a:outerShdw>
              </a:effectLst>
              <a:latin typeface="+mj-lt"/>
            </a:rPr>
            <a:t>%</a:t>
          </a:r>
        </a:p>
      </cdr:txBody>
    </cdr:sp>
  </cdr:relSizeAnchor>
  <cdr:relSizeAnchor xmlns:cdr="http://schemas.openxmlformats.org/drawingml/2006/chartDrawing">
    <cdr:from>
      <cdr:x>0.28428</cdr:x>
      <cdr:y>0.47217</cdr:y>
    </cdr:from>
    <cdr:to>
      <cdr:x>0.42767</cdr:x>
      <cdr:y>0.62819</cdr:y>
    </cdr:to>
    <cdr:sp macro="" textlink="">
      <cdr:nvSpPr>
        <cdr:cNvPr id="2" name="Oval 1"/>
        <cdr:cNvSpPr/>
      </cdr:nvSpPr>
      <cdr:spPr>
        <a:xfrm xmlns:a="http://schemas.openxmlformats.org/drawingml/2006/main">
          <a:off x="1230085" y="1350735"/>
          <a:ext cx="620486" cy="446314"/>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nl-BE" sz="900" dirty="0"/>
            <a:t>MC</a:t>
          </a:r>
        </a:p>
      </cdr:txBody>
    </cdr:sp>
  </cdr:relSizeAnchor>
  <cdr:relSizeAnchor xmlns:cdr="http://schemas.openxmlformats.org/drawingml/2006/chartDrawing">
    <cdr:from>
      <cdr:x>0.72956</cdr:x>
      <cdr:y>0.25527</cdr:y>
    </cdr:from>
    <cdr:to>
      <cdr:x>0.88302</cdr:x>
      <cdr:y>0.37704</cdr:y>
    </cdr:to>
    <cdr:sp macro="" textlink="">
      <cdr:nvSpPr>
        <cdr:cNvPr id="6" name="Oval 5"/>
        <cdr:cNvSpPr/>
      </cdr:nvSpPr>
      <cdr:spPr>
        <a:xfrm xmlns:a="http://schemas.openxmlformats.org/drawingml/2006/main">
          <a:off x="3156857" y="730249"/>
          <a:ext cx="664028" cy="348343"/>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nl-BE" dirty="0"/>
            <a:t>HC</a:t>
          </a:r>
        </a:p>
      </cdr:txBody>
    </cdr:sp>
  </cdr:relSizeAnchor>
  <cdr:relSizeAnchor xmlns:cdr="http://schemas.openxmlformats.org/drawingml/2006/chartDrawing">
    <cdr:from>
      <cdr:x>0.25157</cdr:x>
      <cdr:y>0.71952</cdr:y>
    </cdr:from>
    <cdr:to>
      <cdr:x>0.38994</cdr:x>
      <cdr:y>0.83368</cdr:y>
    </cdr:to>
    <cdr:sp macro="" textlink="">
      <cdr:nvSpPr>
        <cdr:cNvPr id="7" name="Oval 6"/>
        <cdr:cNvSpPr/>
      </cdr:nvSpPr>
      <cdr:spPr>
        <a:xfrm xmlns:a="http://schemas.openxmlformats.org/drawingml/2006/main">
          <a:off x="1088571" y="2058306"/>
          <a:ext cx="598714" cy="326572"/>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nl-BE" dirty="0"/>
            <a:t>LC</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392183-4C6E-49C5-BCB8-174DBF3A3C79}" type="datetimeFigureOut">
              <a:rPr lang="fr-BE" smtClean="0"/>
              <a:t>29-05-20</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60AF2D-2A79-44AF-B02F-57CC3184EB41}" type="slidenum">
              <a:rPr lang="fr-BE" smtClean="0"/>
              <a:t>‹N°›</a:t>
            </a:fld>
            <a:endParaRPr lang="fr-BE"/>
          </a:p>
        </p:txBody>
      </p:sp>
    </p:spTree>
    <p:extLst>
      <p:ext uri="{BB962C8B-B14F-4D97-AF65-F5344CB8AC3E}">
        <p14:creationId xmlns:p14="http://schemas.microsoft.com/office/powerpoint/2010/main" val="1729916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a:t>A ancienneté zéro et diplôme distinct, il convient de rémunérer de la même manière les infirmiers qui travaillent dans la même unité alors que, par hypothèse, ils n’auront pas encore eu la possibilité d’acquérir des compétences autrement que dans le cadre de leurs études.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a:t>Dévalorisation de la formation initiale de niveau supérieur, de la formation continue et des spécialisations, entraînant un risque pour la survie des sections concernées dans les institutions de formation et induisant à moyen terme l’impossibilité aux hôpitaux de répondre aux normes </a:t>
            </a:r>
          </a:p>
          <a:p>
            <a:endParaRPr lang="fr-BE"/>
          </a:p>
        </p:txBody>
      </p:sp>
      <p:sp>
        <p:nvSpPr>
          <p:cNvPr id="4" name="Espace réservé du numéro de diapositive 3"/>
          <p:cNvSpPr>
            <a:spLocks noGrp="1"/>
          </p:cNvSpPr>
          <p:nvPr>
            <p:ph type="sldNum" sz="quarter" idx="5"/>
          </p:nvPr>
        </p:nvSpPr>
        <p:spPr/>
        <p:txBody>
          <a:bodyPr/>
          <a:lstStyle/>
          <a:p>
            <a:fld id="{5160AF2D-2A79-44AF-B02F-57CC3184EB41}" type="slidenum">
              <a:rPr lang="fr-BE" smtClean="0"/>
              <a:t>15</a:t>
            </a:fld>
            <a:endParaRPr lang="fr-BE"/>
          </a:p>
        </p:txBody>
      </p:sp>
    </p:spTree>
    <p:extLst>
      <p:ext uri="{BB962C8B-B14F-4D97-AF65-F5344CB8AC3E}">
        <p14:creationId xmlns:p14="http://schemas.microsoft.com/office/powerpoint/2010/main" val="1526354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5160AF2D-2A79-44AF-B02F-57CC3184EB41}" type="slidenum">
              <a:rPr lang="fr-BE" smtClean="0"/>
              <a:t>16</a:t>
            </a:fld>
            <a:endParaRPr lang="fr-BE"/>
          </a:p>
        </p:txBody>
      </p:sp>
    </p:spTree>
    <p:extLst>
      <p:ext uri="{BB962C8B-B14F-4D97-AF65-F5344CB8AC3E}">
        <p14:creationId xmlns:p14="http://schemas.microsoft.com/office/powerpoint/2010/main" val="38343856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17" name="Espace réservé du texte 16">
            <a:extLst>
              <a:ext uri="{FF2B5EF4-FFF2-40B4-BE49-F238E27FC236}">
                <a16:creationId xmlns:a16="http://schemas.microsoft.com/office/drawing/2014/main" id="{F0AC4A32-97BE-4D79-BC7D-09EFF10E5018}"/>
              </a:ext>
            </a:extLst>
          </p:cNvPr>
          <p:cNvSpPr>
            <a:spLocks noGrp="1"/>
          </p:cNvSpPr>
          <p:nvPr>
            <p:ph type="body" sz="quarter" idx="13"/>
          </p:nvPr>
        </p:nvSpPr>
        <p:spPr>
          <a:xfrm>
            <a:off x="5543550" y="1676400"/>
            <a:ext cx="914400" cy="9144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fr-FR"/>
              <a:t>Modifiez le style du titre</a:t>
            </a:r>
            <a:endParaRPr lang="en-US"/>
          </a:p>
        </p:txBody>
      </p:sp>
      <p:sp>
        <p:nvSpPr>
          <p:cNvPr id="3" name="Subtitle 2"/>
          <p:cNvSpPr>
            <a:spLocks noGrp="1"/>
          </p:cNvSpPr>
          <p:nvPr>
            <p:ph type="subTitle" idx="1" hasCustomPrompt="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Union Générale des Infirmier(e)s de Belgique</a:t>
            </a:r>
            <a:endParaRPr lang="en-US"/>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02D22B0C-F1BD-4D26-8C6C-4A5926F0D0DF}" type="datetime1">
              <a:rPr lang="fr-BE" smtClean="0"/>
              <a:t>29-05-20</a:t>
            </a:fld>
            <a:endParaRPr lang="fr-BE"/>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fr-BE"/>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170553D2-8FCA-4320-990C-EFD8C4DFF876}" type="slidenum">
              <a:rPr lang="fr-BE" smtClean="0"/>
              <a:t>‹N°›</a:t>
            </a:fld>
            <a:endParaRPr lang="fr-BE"/>
          </a:p>
        </p:txBody>
      </p:sp>
      <p:pic>
        <p:nvPicPr>
          <p:cNvPr id="18" name="Tijdelijke aanduiding voor afbeelding 7">
            <a:extLst>
              <a:ext uri="{FF2B5EF4-FFF2-40B4-BE49-F238E27FC236}">
                <a16:creationId xmlns:a16="http://schemas.microsoft.com/office/drawing/2014/main" id="{2573504F-96FA-42CB-B718-CB8AD91C6401}"/>
              </a:ext>
            </a:extLst>
          </p:cNvPr>
          <p:cNvPicPr>
            <a:picLocks noChangeAspect="1"/>
          </p:cNvPicPr>
          <p:nvPr userDrawn="1"/>
        </p:nvPicPr>
        <p:blipFill>
          <a:blip r:embed="rId3">
            <a:extLst>
              <a:ext uri="{28A0092B-C50C-407E-A947-70E740481C1C}">
                <a14:useLocalDpi xmlns:a14="http://schemas.microsoft.com/office/drawing/2010/main" val="0"/>
              </a:ext>
            </a:extLst>
          </a:blip>
          <a:srcRect l="11533" r="11533"/>
          <a:stretch>
            <a:fillRect/>
          </a:stretch>
        </p:blipFill>
        <p:spPr>
          <a:xfrm>
            <a:off x="10527409" y="5125486"/>
            <a:ext cx="1192405" cy="1255379"/>
          </a:xfrm>
          <a:prstGeom prst="rect">
            <a:avLst/>
          </a:prstGeom>
        </p:spPr>
      </p:pic>
    </p:spTree>
    <p:extLst>
      <p:ext uri="{BB962C8B-B14F-4D97-AF65-F5344CB8AC3E}">
        <p14:creationId xmlns:p14="http://schemas.microsoft.com/office/powerpoint/2010/main" val="876592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fr-FR"/>
              <a:t>Modifiez le style du titre</a:t>
            </a:r>
            <a:endParaRPr lang="en-US"/>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8779E1D-37B2-4A1C-9269-D57717687982}" type="datetime1">
              <a:rPr lang="fr-BE" smtClean="0"/>
              <a:t>29-05-20</a:t>
            </a:fld>
            <a:endParaRPr lang="fr-BE"/>
          </a:p>
        </p:txBody>
      </p:sp>
      <p:sp>
        <p:nvSpPr>
          <p:cNvPr id="6" name="Footer Placeholder 5"/>
          <p:cNvSpPr>
            <a:spLocks noGrp="1"/>
          </p:cNvSpPr>
          <p:nvPr>
            <p:ph type="ftr" sz="quarter" idx="11"/>
          </p:nvPr>
        </p:nvSpPr>
        <p:spPr/>
        <p:txBody>
          <a:bodyPr/>
          <a:lstStyle/>
          <a:p>
            <a:endParaRPr lang="fr-BE"/>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70553D2-8FCA-4320-990C-EFD8C4DFF876}" type="slidenum">
              <a:rPr lang="fr-BE" smtClean="0"/>
              <a:t>‹N°›</a:t>
            </a:fld>
            <a:endParaRPr lang="fr-BE"/>
          </a:p>
        </p:txBody>
      </p:sp>
      <p:pic>
        <p:nvPicPr>
          <p:cNvPr id="20" name="Tijdelijke aanduiding voor afbeelding 7">
            <a:extLst>
              <a:ext uri="{FF2B5EF4-FFF2-40B4-BE49-F238E27FC236}">
                <a16:creationId xmlns:a16="http://schemas.microsoft.com/office/drawing/2014/main" id="{0A79C293-07FC-473F-97D9-7251C5FF4B5E}"/>
              </a:ext>
            </a:extLst>
          </p:cNvPr>
          <p:cNvPicPr>
            <a:picLocks noChangeAspect="1"/>
          </p:cNvPicPr>
          <p:nvPr userDrawn="1"/>
        </p:nvPicPr>
        <p:blipFill>
          <a:blip r:embed="rId3">
            <a:extLst>
              <a:ext uri="{28A0092B-C50C-407E-A947-70E740481C1C}">
                <a14:useLocalDpi xmlns:a14="http://schemas.microsoft.com/office/drawing/2010/main" val="0"/>
              </a:ext>
            </a:extLst>
          </a:blip>
          <a:srcRect l="11533" r="11533"/>
          <a:stretch>
            <a:fillRect/>
          </a:stretch>
        </p:blipFill>
        <p:spPr>
          <a:xfrm>
            <a:off x="249157" y="159768"/>
            <a:ext cx="1192405" cy="1255379"/>
          </a:xfrm>
          <a:prstGeom prst="rect">
            <a:avLst/>
          </a:prstGeom>
        </p:spPr>
      </p:pic>
    </p:spTree>
    <p:extLst>
      <p:ext uri="{BB962C8B-B14F-4D97-AF65-F5344CB8AC3E}">
        <p14:creationId xmlns:p14="http://schemas.microsoft.com/office/powerpoint/2010/main" val="956776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fr-FR"/>
              <a:t>Modifiez le style du titre</a:t>
            </a:r>
            <a:endParaRPr lang="en-US"/>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9A9B502-181B-43C4-905E-1420D9D1C8A2}" type="datetime1">
              <a:rPr lang="fr-BE" smtClean="0"/>
              <a:t>29-05-20</a:t>
            </a:fld>
            <a:endParaRPr lang="fr-BE"/>
          </a:p>
        </p:txBody>
      </p:sp>
      <p:sp>
        <p:nvSpPr>
          <p:cNvPr id="5" name="Footer Placeholder 4"/>
          <p:cNvSpPr>
            <a:spLocks noGrp="1"/>
          </p:cNvSpPr>
          <p:nvPr>
            <p:ph type="ftr" sz="quarter" idx="11"/>
          </p:nvPr>
        </p:nvSpPr>
        <p:spPr/>
        <p:txBody>
          <a:bodyPr/>
          <a:lstStyle/>
          <a:p>
            <a:endParaRPr lang="fr-BE"/>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70553D2-8FCA-4320-990C-EFD8C4DFF876}" type="slidenum">
              <a:rPr lang="fr-BE" smtClean="0"/>
              <a:t>‹N°›</a:t>
            </a:fld>
            <a:endParaRPr lang="fr-BE"/>
          </a:p>
        </p:txBody>
      </p:sp>
      <p:pic>
        <p:nvPicPr>
          <p:cNvPr id="19" name="Tijdelijke aanduiding voor afbeelding 7">
            <a:extLst>
              <a:ext uri="{FF2B5EF4-FFF2-40B4-BE49-F238E27FC236}">
                <a16:creationId xmlns:a16="http://schemas.microsoft.com/office/drawing/2014/main" id="{BCE27365-5E4D-4ED3-91C8-151AEDEE9CEE}"/>
              </a:ext>
            </a:extLst>
          </p:cNvPr>
          <p:cNvPicPr>
            <a:picLocks noChangeAspect="1"/>
          </p:cNvPicPr>
          <p:nvPr userDrawn="1"/>
        </p:nvPicPr>
        <p:blipFill>
          <a:blip r:embed="rId3">
            <a:extLst>
              <a:ext uri="{28A0092B-C50C-407E-A947-70E740481C1C}">
                <a14:useLocalDpi xmlns:a14="http://schemas.microsoft.com/office/drawing/2010/main" val="0"/>
              </a:ext>
            </a:extLst>
          </a:blip>
          <a:srcRect l="11533" r="11533"/>
          <a:stretch>
            <a:fillRect/>
          </a:stretch>
        </p:blipFill>
        <p:spPr>
          <a:xfrm>
            <a:off x="10756803" y="5441260"/>
            <a:ext cx="1192405" cy="1255379"/>
          </a:xfrm>
          <a:prstGeom prst="rect">
            <a:avLst/>
          </a:prstGeom>
        </p:spPr>
      </p:pic>
    </p:spTree>
    <p:extLst>
      <p:ext uri="{BB962C8B-B14F-4D97-AF65-F5344CB8AC3E}">
        <p14:creationId xmlns:p14="http://schemas.microsoft.com/office/powerpoint/2010/main" val="3341083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fr-FR"/>
              <a:t>Modifiez le style du titre</a:t>
            </a:r>
            <a:endParaRPr lang="en-US"/>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D024D5C-1AFC-4D00-A33A-0862DD0D92D1}" type="datetime1">
              <a:rPr lang="fr-BE" smtClean="0"/>
              <a:t>29-05-20</a:t>
            </a:fld>
            <a:endParaRPr lang="fr-BE"/>
          </a:p>
        </p:txBody>
      </p:sp>
      <p:sp>
        <p:nvSpPr>
          <p:cNvPr id="5" name="Footer Placeholder 4"/>
          <p:cNvSpPr>
            <a:spLocks noGrp="1"/>
          </p:cNvSpPr>
          <p:nvPr>
            <p:ph type="ftr" sz="quarter" idx="11"/>
          </p:nvPr>
        </p:nvSpPr>
        <p:spPr/>
        <p:txBody>
          <a:bodyPr/>
          <a:lstStyle/>
          <a:p>
            <a:endParaRPr lang="fr-BE"/>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70553D2-8FCA-4320-990C-EFD8C4DFF876}" type="slidenum">
              <a:rPr lang="fr-BE" smtClean="0"/>
              <a:t>‹N°›</a:t>
            </a:fld>
            <a:endParaRPr lang="fr-BE"/>
          </a:p>
        </p:txBody>
      </p:sp>
      <p:pic>
        <p:nvPicPr>
          <p:cNvPr id="22" name="Tijdelijke aanduiding voor afbeelding 7">
            <a:extLst>
              <a:ext uri="{FF2B5EF4-FFF2-40B4-BE49-F238E27FC236}">
                <a16:creationId xmlns:a16="http://schemas.microsoft.com/office/drawing/2014/main" id="{511E0998-11E4-495B-A6D4-0563D122D04B}"/>
              </a:ext>
            </a:extLst>
          </p:cNvPr>
          <p:cNvPicPr>
            <a:picLocks noChangeAspect="1"/>
          </p:cNvPicPr>
          <p:nvPr userDrawn="1"/>
        </p:nvPicPr>
        <p:blipFill>
          <a:blip r:embed="rId3">
            <a:extLst>
              <a:ext uri="{28A0092B-C50C-407E-A947-70E740481C1C}">
                <a14:useLocalDpi xmlns:a14="http://schemas.microsoft.com/office/drawing/2010/main" val="0"/>
              </a:ext>
            </a:extLst>
          </a:blip>
          <a:srcRect l="11533" r="11533"/>
          <a:stretch>
            <a:fillRect/>
          </a:stretch>
        </p:blipFill>
        <p:spPr>
          <a:xfrm>
            <a:off x="10756803" y="5441260"/>
            <a:ext cx="1192405" cy="1255379"/>
          </a:xfrm>
          <a:prstGeom prst="rect">
            <a:avLst/>
          </a:prstGeom>
        </p:spPr>
      </p:pic>
    </p:spTree>
    <p:extLst>
      <p:ext uri="{BB962C8B-B14F-4D97-AF65-F5344CB8AC3E}">
        <p14:creationId xmlns:p14="http://schemas.microsoft.com/office/powerpoint/2010/main" val="3001815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fr-FR"/>
              <a:t>Modifiez le style du titre</a:t>
            </a:r>
            <a:endParaRPr lang="en-US"/>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39D0A68-EEE8-48FF-A490-9F42ED425107}" type="datetime1">
              <a:rPr lang="fr-BE" smtClean="0"/>
              <a:t>29-05-20</a:t>
            </a:fld>
            <a:endParaRPr lang="fr-BE"/>
          </a:p>
        </p:txBody>
      </p:sp>
      <p:sp>
        <p:nvSpPr>
          <p:cNvPr id="5" name="Footer Placeholder 4"/>
          <p:cNvSpPr>
            <a:spLocks noGrp="1"/>
          </p:cNvSpPr>
          <p:nvPr>
            <p:ph type="ftr" sz="quarter" idx="11"/>
          </p:nvPr>
        </p:nvSpPr>
        <p:spPr/>
        <p:txBody>
          <a:bodyPr/>
          <a:lstStyle/>
          <a:p>
            <a:endParaRPr lang="fr-BE"/>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70553D2-8FCA-4320-990C-EFD8C4DFF876}" type="slidenum">
              <a:rPr lang="fr-BE" smtClean="0"/>
              <a:t>‹N°›</a:t>
            </a:fld>
            <a:endParaRPr lang="fr-BE"/>
          </a:p>
        </p:txBody>
      </p:sp>
      <p:pic>
        <p:nvPicPr>
          <p:cNvPr id="19" name="Tijdelijke aanduiding voor afbeelding 7">
            <a:extLst>
              <a:ext uri="{FF2B5EF4-FFF2-40B4-BE49-F238E27FC236}">
                <a16:creationId xmlns:a16="http://schemas.microsoft.com/office/drawing/2014/main" id="{F88690C8-EA2C-4CCE-BD79-D2AE6BE72EF3}"/>
              </a:ext>
            </a:extLst>
          </p:cNvPr>
          <p:cNvPicPr>
            <a:picLocks noChangeAspect="1"/>
          </p:cNvPicPr>
          <p:nvPr userDrawn="1"/>
        </p:nvPicPr>
        <p:blipFill>
          <a:blip r:embed="rId3">
            <a:extLst>
              <a:ext uri="{28A0092B-C50C-407E-A947-70E740481C1C}">
                <a14:useLocalDpi xmlns:a14="http://schemas.microsoft.com/office/drawing/2010/main" val="0"/>
              </a:ext>
            </a:extLst>
          </a:blip>
          <a:srcRect l="11533" r="11533"/>
          <a:stretch>
            <a:fillRect/>
          </a:stretch>
        </p:blipFill>
        <p:spPr>
          <a:xfrm>
            <a:off x="10756803" y="5441260"/>
            <a:ext cx="1192405" cy="1255379"/>
          </a:xfrm>
          <a:prstGeom prst="rect">
            <a:avLst/>
          </a:prstGeom>
        </p:spPr>
      </p:pic>
    </p:spTree>
    <p:extLst>
      <p:ext uri="{BB962C8B-B14F-4D97-AF65-F5344CB8AC3E}">
        <p14:creationId xmlns:p14="http://schemas.microsoft.com/office/powerpoint/2010/main" val="3764261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fr-FR"/>
              <a:t>Modifiez le style du titre</a:t>
            </a:r>
            <a:endParaRPr lang="en-US"/>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28538AE-5632-48F8-B797-E3F100D130FC}" type="datetime1">
              <a:rPr lang="fr-BE" smtClean="0"/>
              <a:t>29-05-20</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170553D2-8FCA-4320-990C-EFD8C4DFF876}" type="slidenum">
              <a:rPr lang="fr-BE" smtClean="0"/>
              <a:t>‹N°›</a:t>
            </a:fld>
            <a:endParaRPr lang="fr-BE"/>
          </a:p>
        </p:txBody>
      </p:sp>
    </p:spTree>
    <p:extLst>
      <p:ext uri="{BB962C8B-B14F-4D97-AF65-F5344CB8AC3E}">
        <p14:creationId xmlns:p14="http://schemas.microsoft.com/office/powerpoint/2010/main" val="4203078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fr-FR"/>
              <a:t>Modifiez le style du titre</a:t>
            </a:r>
            <a:endParaRPr lang="en-US"/>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9689D9A-F05A-41AC-AB74-96DAD3416B34}" type="datetime1">
              <a:rPr lang="fr-BE" smtClean="0"/>
              <a:t>29-05-20</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170553D2-8FCA-4320-990C-EFD8C4DFF876}" type="slidenum">
              <a:rPr lang="fr-BE" smtClean="0"/>
              <a:t>‹N°›</a:t>
            </a:fld>
            <a:endParaRPr lang="fr-BE"/>
          </a:p>
        </p:txBody>
      </p:sp>
    </p:spTree>
    <p:extLst>
      <p:ext uri="{BB962C8B-B14F-4D97-AF65-F5344CB8AC3E}">
        <p14:creationId xmlns:p14="http://schemas.microsoft.com/office/powerpoint/2010/main" val="1857664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985C2B4-F7D5-4222-A116-BDCB2BB0F9CC}" type="datetime1">
              <a:rPr lang="fr-BE" smtClean="0"/>
              <a:t>29-05-20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70553D2-8FCA-4320-990C-EFD8C4DFF876}" type="slidenum">
              <a:rPr lang="fr-BE" smtClean="0"/>
              <a:t>‹N°›</a:t>
            </a:fld>
            <a:endParaRPr lang="fr-BE"/>
          </a:p>
        </p:txBody>
      </p:sp>
    </p:spTree>
    <p:extLst>
      <p:ext uri="{BB962C8B-B14F-4D97-AF65-F5344CB8AC3E}">
        <p14:creationId xmlns:p14="http://schemas.microsoft.com/office/powerpoint/2010/main" val="71219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fr-FR"/>
              <a:t>Modifiez le style du titre</a:t>
            </a:r>
            <a:endParaRPr lang="en-US"/>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AB6BB767-9191-428A-9D82-CABFBEE32976}" type="datetime1">
              <a:rPr lang="fr-BE" smtClean="0"/>
              <a:t>29-05-20</a:t>
            </a:fld>
            <a:endParaRPr lang="fr-BE"/>
          </a:p>
        </p:txBody>
      </p:sp>
      <p:sp>
        <p:nvSpPr>
          <p:cNvPr id="5" name="Footer Placeholder 4"/>
          <p:cNvSpPr>
            <a:spLocks noGrp="1"/>
          </p:cNvSpPr>
          <p:nvPr>
            <p:ph type="ftr" sz="quarter" idx="11"/>
          </p:nvPr>
        </p:nvSpPr>
        <p:spPr/>
        <p:txBody>
          <a:bodyPr/>
          <a:lstStyle/>
          <a:p>
            <a:endParaRPr lang="fr-BE"/>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70553D2-8FCA-4320-990C-EFD8C4DFF876}" type="slidenum">
              <a:rPr lang="fr-BE" smtClean="0"/>
              <a:t>‹N°›</a:t>
            </a:fld>
            <a:endParaRPr lang="fr-BE"/>
          </a:p>
        </p:txBody>
      </p:sp>
    </p:spTree>
    <p:extLst>
      <p:ext uri="{BB962C8B-B14F-4D97-AF65-F5344CB8AC3E}">
        <p14:creationId xmlns:p14="http://schemas.microsoft.com/office/powerpoint/2010/main" val="2073789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C94847-C220-4789-9D36-EB37DEB880F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C74C1C8A-303F-495C-88FE-B2C1694E8E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5EDC81A4-846C-437E-8E08-3F61D9C9381C}"/>
              </a:ext>
            </a:extLst>
          </p:cNvPr>
          <p:cNvSpPr>
            <a:spLocks noGrp="1"/>
          </p:cNvSpPr>
          <p:nvPr>
            <p:ph type="dt" sz="half" idx="10"/>
          </p:nvPr>
        </p:nvSpPr>
        <p:spPr/>
        <p:txBody>
          <a:bodyPr/>
          <a:lstStyle/>
          <a:p>
            <a:fld id="{9AF2DC9B-473F-49C9-AB8C-460588929E09}" type="datetime1">
              <a:rPr lang="fr-BE" smtClean="0"/>
              <a:t>29-05-20</a:t>
            </a:fld>
            <a:endParaRPr lang="fr-BE"/>
          </a:p>
        </p:txBody>
      </p:sp>
      <p:sp>
        <p:nvSpPr>
          <p:cNvPr id="5" name="Espace réservé du pied de page 4">
            <a:extLst>
              <a:ext uri="{FF2B5EF4-FFF2-40B4-BE49-F238E27FC236}">
                <a16:creationId xmlns:a16="http://schemas.microsoft.com/office/drawing/2014/main" id="{57B43F17-74F6-454B-A56C-64A1EF3269E3}"/>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BC78EA19-9654-412E-B2D1-5AD60FD7389C}"/>
              </a:ext>
            </a:extLst>
          </p:cNvPr>
          <p:cNvSpPr>
            <a:spLocks noGrp="1"/>
          </p:cNvSpPr>
          <p:nvPr>
            <p:ph type="sldNum" sz="quarter" idx="12"/>
          </p:nvPr>
        </p:nvSpPr>
        <p:spPr/>
        <p:txBody>
          <a:bodyPr/>
          <a:lstStyle/>
          <a:p>
            <a:fld id="{6E09BF1D-008F-4E70-BC7B-D30327214AC6}" type="slidenum">
              <a:rPr lang="fr-BE" smtClean="0"/>
              <a:t>‹N°›</a:t>
            </a:fld>
            <a:endParaRPr lang="fr-BE"/>
          </a:p>
        </p:txBody>
      </p:sp>
    </p:spTree>
    <p:extLst>
      <p:ext uri="{BB962C8B-B14F-4D97-AF65-F5344CB8AC3E}">
        <p14:creationId xmlns:p14="http://schemas.microsoft.com/office/powerpoint/2010/main" val="348979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2A2B7E-FDA3-4303-8F6D-A71BB07CF997}"/>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41F70669-1109-43FC-823A-0201C0380DF6}"/>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70D4EB23-F7D7-4E0B-8B4B-90A5D7F1AEAE}"/>
              </a:ext>
            </a:extLst>
          </p:cNvPr>
          <p:cNvSpPr>
            <a:spLocks noGrp="1"/>
          </p:cNvSpPr>
          <p:nvPr>
            <p:ph type="dt" sz="half" idx="10"/>
          </p:nvPr>
        </p:nvSpPr>
        <p:spPr/>
        <p:txBody>
          <a:bodyPr/>
          <a:lstStyle/>
          <a:p>
            <a:fld id="{F63FF4EF-F2CB-48BE-B536-E199B7839758}" type="datetime1">
              <a:rPr lang="fr-BE" smtClean="0"/>
              <a:t>29-05-20</a:t>
            </a:fld>
            <a:endParaRPr lang="fr-BE"/>
          </a:p>
        </p:txBody>
      </p:sp>
      <p:sp>
        <p:nvSpPr>
          <p:cNvPr id="5" name="Espace réservé du pied de page 4">
            <a:extLst>
              <a:ext uri="{FF2B5EF4-FFF2-40B4-BE49-F238E27FC236}">
                <a16:creationId xmlns:a16="http://schemas.microsoft.com/office/drawing/2014/main" id="{8C4BA5F6-838A-4CBE-9B49-F0D9417BE52E}"/>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153575B5-D946-4CF5-B349-2A9F99F62A40}"/>
              </a:ext>
            </a:extLst>
          </p:cNvPr>
          <p:cNvSpPr>
            <a:spLocks noGrp="1"/>
          </p:cNvSpPr>
          <p:nvPr>
            <p:ph type="sldNum" sz="quarter" idx="12"/>
          </p:nvPr>
        </p:nvSpPr>
        <p:spPr/>
        <p:txBody>
          <a:bodyPr/>
          <a:lstStyle/>
          <a:p>
            <a:fld id="{6E09BF1D-008F-4E70-BC7B-D30327214AC6}" type="slidenum">
              <a:rPr lang="fr-BE" smtClean="0"/>
              <a:t>‹N°›</a:t>
            </a:fld>
            <a:endParaRPr lang="fr-BE"/>
          </a:p>
        </p:txBody>
      </p:sp>
    </p:spTree>
    <p:extLst>
      <p:ext uri="{BB962C8B-B14F-4D97-AF65-F5344CB8AC3E}">
        <p14:creationId xmlns:p14="http://schemas.microsoft.com/office/powerpoint/2010/main" val="172456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90E53B87-89A9-49B9-9739-F87E6EF1FBCB}" type="datetime1">
              <a:rPr lang="fr-BE" smtClean="0"/>
              <a:t>29-05-20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70553D2-8FCA-4320-990C-EFD8C4DFF876}" type="slidenum">
              <a:rPr lang="fr-BE" smtClean="0"/>
              <a:t>‹N°›</a:t>
            </a:fld>
            <a:endParaRPr lang="fr-BE"/>
          </a:p>
        </p:txBody>
      </p:sp>
    </p:spTree>
    <p:extLst>
      <p:ext uri="{BB962C8B-B14F-4D97-AF65-F5344CB8AC3E}">
        <p14:creationId xmlns:p14="http://schemas.microsoft.com/office/powerpoint/2010/main" val="295838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B67C80-BBAA-4CBB-93E8-9E3AA32CFBD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939BE646-16D9-4A66-ABBE-842845BDEE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sp>
        <p:nvSpPr>
          <p:cNvPr id="4" name="Espace réservé de la date 3">
            <a:extLst>
              <a:ext uri="{FF2B5EF4-FFF2-40B4-BE49-F238E27FC236}">
                <a16:creationId xmlns:a16="http://schemas.microsoft.com/office/drawing/2014/main" id="{3E972639-6685-48A8-9876-181C7C9D64E1}"/>
              </a:ext>
            </a:extLst>
          </p:cNvPr>
          <p:cNvSpPr>
            <a:spLocks noGrp="1"/>
          </p:cNvSpPr>
          <p:nvPr>
            <p:ph type="dt" sz="half" idx="10"/>
          </p:nvPr>
        </p:nvSpPr>
        <p:spPr/>
        <p:txBody>
          <a:bodyPr/>
          <a:lstStyle/>
          <a:p>
            <a:fld id="{3A022F3F-88E0-481B-8B75-8FCB0D2C8D6E}" type="datetime1">
              <a:rPr lang="fr-BE" smtClean="0"/>
              <a:t>29-05-20</a:t>
            </a:fld>
            <a:endParaRPr lang="fr-BE"/>
          </a:p>
        </p:txBody>
      </p:sp>
      <p:sp>
        <p:nvSpPr>
          <p:cNvPr id="5" name="Espace réservé du pied de page 4">
            <a:extLst>
              <a:ext uri="{FF2B5EF4-FFF2-40B4-BE49-F238E27FC236}">
                <a16:creationId xmlns:a16="http://schemas.microsoft.com/office/drawing/2014/main" id="{0F90AD9C-DF0E-491C-B7A1-877350422BF4}"/>
              </a:ext>
            </a:extLst>
          </p:cNvPr>
          <p:cNvSpPr>
            <a:spLocks noGrp="1"/>
          </p:cNvSpPr>
          <p:nvPr>
            <p:ph type="ftr" sz="quarter" idx="11"/>
          </p:nvPr>
        </p:nvSpPr>
        <p:spPr/>
        <p:txBody>
          <a:bodyPr/>
          <a:lstStyle>
            <a:lvl1pPr>
              <a:defRPr sz="1400" b="1"/>
            </a:lvl1pPr>
          </a:lstStyle>
          <a:p>
            <a:endParaRPr lang="fr-BE" dirty="0"/>
          </a:p>
        </p:txBody>
      </p:sp>
      <p:sp>
        <p:nvSpPr>
          <p:cNvPr id="6" name="Espace réservé du numéro de diapositive 5">
            <a:extLst>
              <a:ext uri="{FF2B5EF4-FFF2-40B4-BE49-F238E27FC236}">
                <a16:creationId xmlns:a16="http://schemas.microsoft.com/office/drawing/2014/main" id="{732BAE85-51A4-4AFB-A495-15B33581360E}"/>
              </a:ext>
            </a:extLst>
          </p:cNvPr>
          <p:cNvSpPr>
            <a:spLocks noGrp="1"/>
          </p:cNvSpPr>
          <p:nvPr>
            <p:ph type="sldNum" sz="quarter" idx="12"/>
          </p:nvPr>
        </p:nvSpPr>
        <p:spPr/>
        <p:txBody>
          <a:bodyPr/>
          <a:lstStyle/>
          <a:p>
            <a:fld id="{6E09BF1D-008F-4E70-BC7B-D30327214AC6}" type="slidenum">
              <a:rPr lang="fr-BE" smtClean="0"/>
              <a:t>‹N°›</a:t>
            </a:fld>
            <a:endParaRPr lang="fr-BE"/>
          </a:p>
        </p:txBody>
      </p:sp>
    </p:spTree>
    <p:extLst>
      <p:ext uri="{BB962C8B-B14F-4D97-AF65-F5344CB8AC3E}">
        <p14:creationId xmlns:p14="http://schemas.microsoft.com/office/powerpoint/2010/main" val="1474294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E6251C-6C58-4FBE-B582-A44B16741BA9}"/>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1C689F07-DA8D-433C-A320-D620B69783F1}"/>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0DD70B52-5C3D-4CAA-9237-6C808F272DA6}"/>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AB97A584-BCF0-49D5-8B47-9C28CBA146DC}"/>
              </a:ext>
            </a:extLst>
          </p:cNvPr>
          <p:cNvSpPr>
            <a:spLocks noGrp="1"/>
          </p:cNvSpPr>
          <p:nvPr>
            <p:ph type="dt" sz="half" idx="10"/>
          </p:nvPr>
        </p:nvSpPr>
        <p:spPr/>
        <p:txBody>
          <a:bodyPr/>
          <a:lstStyle/>
          <a:p>
            <a:fld id="{42C6DA60-CB32-42CA-AB06-0BDA2906C7DC}" type="datetime1">
              <a:rPr lang="fr-BE" smtClean="0"/>
              <a:t>29-05-20</a:t>
            </a:fld>
            <a:endParaRPr lang="fr-BE"/>
          </a:p>
        </p:txBody>
      </p:sp>
      <p:sp>
        <p:nvSpPr>
          <p:cNvPr id="6" name="Espace réservé du pied de page 5">
            <a:extLst>
              <a:ext uri="{FF2B5EF4-FFF2-40B4-BE49-F238E27FC236}">
                <a16:creationId xmlns:a16="http://schemas.microsoft.com/office/drawing/2014/main" id="{2F125881-9D07-4E2E-8E93-E7A98514BA47}"/>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828C7D02-3AC2-488B-8584-74C539CE2D91}"/>
              </a:ext>
            </a:extLst>
          </p:cNvPr>
          <p:cNvSpPr>
            <a:spLocks noGrp="1"/>
          </p:cNvSpPr>
          <p:nvPr>
            <p:ph type="sldNum" sz="quarter" idx="12"/>
          </p:nvPr>
        </p:nvSpPr>
        <p:spPr/>
        <p:txBody>
          <a:bodyPr/>
          <a:lstStyle/>
          <a:p>
            <a:fld id="{6E09BF1D-008F-4E70-BC7B-D30327214AC6}" type="slidenum">
              <a:rPr lang="fr-BE" smtClean="0"/>
              <a:t>‹N°›</a:t>
            </a:fld>
            <a:endParaRPr lang="fr-BE"/>
          </a:p>
        </p:txBody>
      </p:sp>
    </p:spTree>
    <p:extLst>
      <p:ext uri="{BB962C8B-B14F-4D97-AF65-F5344CB8AC3E}">
        <p14:creationId xmlns:p14="http://schemas.microsoft.com/office/powerpoint/2010/main" val="3374673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F2133-D72C-4C1D-8554-EEE499E54460}"/>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B862C7FC-5F99-4C8D-A451-3A4A1800B6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24A40DE7-DB0D-4E87-A9EE-80888156F99A}"/>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5442C0D4-24EE-4A1C-A45E-5612E79A11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A762B7B0-DF57-4E25-B4E9-F20A711ACA93}"/>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8FE0D8AB-1447-47AB-A9F2-6BF4FE00EC91}"/>
              </a:ext>
            </a:extLst>
          </p:cNvPr>
          <p:cNvSpPr>
            <a:spLocks noGrp="1"/>
          </p:cNvSpPr>
          <p:nvPr>
            <p:ph type="dt" sz="half" idx="10"/>
          </p:nvPr>
        </p:nvSpPr>
        <p:spPr/>
        <p:txBody>
          <a:bodyPr/>
          <a:lstStyle/>
          <a:p>
            <a:fld id="{AEE2AD2C-F90D-45BE-8608-ED3A5D775745}" type="datetime1">
              <a:rPr lang="fr-BE" smtClean="0"/>
              <a:t>29-05-20</a:t>
            </a:fld>
            <a:endParaRPr lang="fr-BE"/>
          </a:p>
        </p:txBody>
      </p:sp>
      <p:sp>
        <p:nvSpPr>
          <p:cNvPr id="8" name="Espace réservé du pied de page 7">
            <a:extLst>
              <a:ext uri="{FF2B5EF4-FFF2-40B4-BE49-F238E27FC236}">
                <a16:creationId xmlns:a16="http://schemas.microsoft.com/office/drawing/2014/main" id="{CBDCCD4D-CA22-4C5C-B2E7-8B92C299B873}"/>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C34BAD13-7E95-41B8-AE6F-7865CA7EE07D}"/>
              </a:ext>
            </a:extLst>
          </p:cNvPr>
          <p:cNvSpPr>
            <a:spLocks noGrp="1"/>
          </p:cNvSpPr>
          <p:nvPr>
            <p:ph type="sldNum" sz="quarter" idx="12"/>
          </p:nvPr>
        </p:nvSpPr>
        <p:spPr/>
        <p:txBody>
          <a:bodyPr/>
          <a:lstStyle/>
          <a:p>
            <a:fld id="{6E09BF1D-008F-4E70-BC7B-D30327214AC6}" type="slidenum">
              <a:rPr lang="fr-BE" smtClean="0"/>
              <a:t>‹N°›</a:t>
            </a:fld>
            <a:endParaRPr lang="fr-BE"/>
          </a:p>
        </p:txBody>
      </p:sp>
    </p:spTree>
    <p:extLst>
      <p:ext uri="{BB962C8B-B14F-4D97-AF65-F5344CB8AC3E}">
        <p14:creationId xmlns:p14="http://schemas.microsoft.com/office/powerpoint/2010/main" val="13090742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DE13F7-5EA1-46C4-9230-70D03EF4F059}"/>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B9E8D734-8F6A-457F-8F56-6AC6157E4125}"/>
              </a:ext>
            </a:extLst>
          </p:cNvPr>
          <p:cNvSpPr>
            <a:spLocks noGrp="1"/>
          </p:cNvSpPr>
          <p:nvPr>
            <p:ph type="dt" sz="half" idx="10"/>
          </p:nvPr>
        </p:nvSpPr>
        <p:spPr/>
        <p:txBody>
          <a:bodyPr/>
          <a:lstStyle/>
          <a:p>
            <a:fld id="{2780F702-F585-4A8A-BCED-ACB5BA54B616}" type="datetime1">
              <a:rPr lang="fr-BE" smtClean="0"/>
              <a:t>29-05-20</a:t>
            </a:fld>
            <a:endParaRPr lang="fr-BE"/>
          </a:p>
        </p:txBody>
      </p:sp>
      <p:sp>
        <p:nvSpPr>
          <p:cNvPr id="4" name="Espace réservé du pied de page 3">
            <a:extLst>
              <a:ext uri="{FF2B5EF4-FFF2-40B4-BE49-F238E27FC236}">
                <a16:creationId xmlns:a16="http://schemas.microsoft.com/office/drawing/2014/main" id="{5843C33A-68B3-4884-A815-ED3A10B72482}"/>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8776B065-35CA-4119-9143-3EAFC0B5FFC3}"/>
              </a:ext>
            </a:extLst>
          </p:cNvPr>
          <p:cNvSpPr>
            <a:spLocks noGrp="1"/>
          </p:cNvSpPr>
          <p:nvPr>
            <p:ph type="sldNum" sz="quarter" idx="12"/>
          </p:nvPr>
        </p:nvSpPr>
        <p:spPr/>
        <p:txBody>
          <a:bodyPr/>
          <a:lstStyle/>
          <a:p>
            <a:fld id="{6E09BF1D-008F-4E70-BC7B-D30327214AC6}" type="slidenum">
              <a:rPr lang="fr-BE" smtClean="0"/>
              <a:t>‹N°›</a:t>
            </a:fld>
            <a:endParaRPr lang="fr-BE"/>
          </a:p>
        </p:txBody>
      </p:sp>
    </p:spTree>
    <p:extLst>
      <p:ext uri="{BB962C8B-B14F-4D97-AF65-F5344CB8AC3E}">
        <p14:creationId xmlns:p14="http://schemas.microsoft.com/office/powerpoint/2010/main" val="19675975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4420CB5-A293-4FEA-8A00-E3AA3F4F7B52}"/>
              </a:ext>
            </a:extLst>
          </p:cNvPr>
          <p:cNvSpPr>
            <a:spLocks noGrp="1"/>
          </p:cNvSpPr>
          <p:nvPr>
            <p:ph type="dt" sz="half" idx="10"/>
          </p:nvPr>
        </p:nvSpPr>
        <p:spPr/>
        <p:txBody>
          <a:bodyPr/>
          <a:lstStyle/>
          <a:p>
            <a:fld id="{0FD86E75-F597-4EC2-BAAA-0FEB4E987101}" type="datetime1">
              <a:rPr lang="fr-BE" smtClean="0"/>
              <a:t>29-05-20</a:t>
            </a:fld>
            <a:endParaRPr lang="fr-BE"/>
          </a:p>
        </p:txBody>
      </p:sp>
      <p:sp>
        <p:nvSpPr>
          <p:cNvPr id="3" name="Espace réservé du pied de page 2">
            <a:extLst>
              <a:ext uri="{FF2B5EF4-FFF2-40B4-BE49-F238E27FC236}">
                <a16:creationId xmlns:a16="http://schemas.microsoft.com/office/drawing/2014/main" id="{3D94648C-2CA4-4FE4-A0D7-B305001DF8B8}"/>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382F5521-269C-45B2-9030-CED60EE0545A}"/>
              </a:ext>
            </a:extLst>
          </p:cNvPr>
          <p:cNvSpPr>
            <a:spLocks noGrp="1"/>
          </p:cNvSpPr>
          <p:nvPr>
            <p:ph type="sldNum" sz="quarter" idx="12"/>
          </p:nvPr>
        </p:nvSpPr>
        <p:spPr/>
        <p:txBody>
          <a:bodyPr/>
          <a:lstStyle/>
          <a:p>
            <a:fld id="{6E09BF1D-008F-4E70-BC7B-D30327214AC6}" type="slidenum">
              <a:rPr lang="fr-BE" smtClean="0"/>
              <a:t>‹N°›</a:t>
            </a:fld>
            <a:endParaRPr lang="fr-BE"/>
          </a:p>
        </p:txBody>
      </p:sp>
    </p:spTree>
    <p:extLst>
      <p:ext uri="{BB962C8B-B14F-4D97-AF65-F5344CB8AC3E}">
        <p14:creationId xmlns:p14="http://schemas.microsoft.com/office/powerpoint/2010/main" val="3247179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E1D6CA-F976-4C0D-8E23-C25EFC87B1C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1B2B6ED4-4815-4362-A1E1-E7D759C3DE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B1752446-5465-4241-B6D8-0E256A650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4B8E2530-A15E-40F3-B0BB-A8D99F62FAD3}"/>
              </a:ext>
            </a:extLst>
          </p:cNvPr>
          <p:cNvSpPr>
            <a:spLocks noGrp="1"/>
          </p:cNvSpPr>
          <p:nvPr>
            <p:ph type="dt" sz="half" idx="10"/>
          </p:nvPr>
        </p:nvSpPr>
        <p:spPr/>
        <p:txBody>
          <a:bodyPr/>
          <a:lstStyle/>
          <a:p>
            <a:fld id="{63B7FB70-0F71-48E5-B1E5-8FDA2941011F}" type="datetime1">
              <a:rPr lang="fr-BE" smtClean="0"/>
              <a:t>29-05-20</a:t>
            </a:fld>
            <a:endParaRPr lang="fr-BE"/>
          </a:p>
        </p:txBody>
      </p:sp>
      <p:sp>
        <p:nvSpPr>
          <p:cNvPr id="6" name="Espace réservé du pied de page 5">
            <a:extLst>
              <a:ext uri="{FF2B5EF4-FFF2-40B4-BE49-F238E27FC236}">
                <a16:creationId xmlns:a16="http://schemas.microsoft.com/office/drawing/2014/main" id="{DF4A5A0B-022A-459D-A005-4AEA662202B5}"/>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1F8A43E1-ACCC-43F5-8EA2-C56BD8B15731}"/>
              </a:ext>
            </a:extLst>
          </p:cNvPr>
          <p:cNvSpPr>
            <a:spLocks noGrp="1"/>
          </p:cNvSpPr>
          <p:nvPr>
            <p:ph type="sldNum" sz="quarter" idx="12"/>
          </p:nvPr>
        </p:nvSpPr>
        <p:spPr/>
        <p:txBody>
          <a:bodyPr/>
          <a:lstStyle/>
          <a:p>
            <a:fld id="{6E09BF1D-008F-4E70-BC7B-D30327214AC6}" type="slidenum">
              <a:rPr lang="fr-BE" smtClean="0"/>
              <a:t>‹N°›</a:t>
            </a:fld>
            <a:endParaRPr lang="fr-BE"/>
          </a:p>
        </p:txBody>
      </p:sp>
    </p:spTree>
    <p:extLst>
      <p:ext uri="{BB962C8B-B14F-4D97-AF65-F5344CB8AC3E}">
        <p14:creationId xmlns:p14="http://schemas.microsoft.com/office/powerpoint/2010/main" val="23259502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4C61A9-37EF-48D9-82F2-BC7F6AA1A1B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2DAD524B-C58E-45DB-B2C8-886E7A59A5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93321F32-8534-401C-B77E-7757743C64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BCD0F336-1EAB-4A0E-832F-507CD55F1A85}"/>
              </a:ext>
            </a:extLst>
          </p:cNvPr>
          <p:cNvSpPr>
            <a:spLocks noGrp="1"/>
          </p:cNvSpPr>
          <p:nvPr>
            <p:ph type="dt" sz="half" idx="10"/>
          </p:nvPr>
        </p:nvSpPr>
        <p:spPr/>
        <p:txBody>
          <a:bodyPr/>
          <a:lstStyle/>
          <a:p>
            <a:fld id="{4898F0D8-1767-4CFB-A2F2-9BF54B52E8D9}" type="datetime1">
              <a:rPr lang="fr-BE" smtClean="0"/>
              <a:t>29-05-20</a:t>
            </a:fld>
            <a:endParaRPr lang="fr-BE"/>
          </a:p>
        </p:txBody>
      </p:sp>
      <p:sp>
        <p:nvSpPr>
          <p:cNvPr id="6" name="Espace réservé du pied de page 5">
            <a:extLst>
              <a:ext uri="{FF2B5EF4-FFF2-40B4-BE49-F238E27FC236}">
                <a16:creationId xmlns:a16="http://schemas.microsoft.com/office/drawing/2014/main" id="{98FA95B5-6F3F-4E3B-A51E-14081B1DC6E6}"/>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17D4A3E5-C28E-4E4D-AA1C-C31C0E17B08E}"/>
              </a:ext>
            </a:extLst>
          </p:cNvPr>
          <p:cNvSpPr>
            <a:spLocks noGrp="1"/>
          </p:cNvSpPr>
          <p:nvPr>
            <p:ph type="sldNum" sz="quarter" idx="12"/>
          </p:nvPr>
        </p:nvSpPr>
        <p:spPr/>
        <p:txBody>
          <a:bodyPr/>
          <a:lstStyle/>
          <a:p>
            <a:fld id="{6E09BF1D-008F-4E70-BC7B-D30327214AC6}" type="slidenum">
              <a:rPr lang="fr-BE" smtClean="0"/>
              <a:t>‹N°›</a:t>
            </a:fld>
            <a:endParaRPr lang="fr-BE"/>
          </a:p>
        </p:txBody>
      </p:sp>
    </p:spTree>
    <p:extLst>
      <p:ext uri="{BB962C8B-B14F-4D97-AF65-F5344CB8AC3E}">
        <p14:creationId xmlns:p14="http://schemas.microsoft.com/office/powerpoint/2010/main" val="1745174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D3E429-FA2B-44EB-948E-2BAE037A061A}"/>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33BAC9C8-D959-4D9F-9197-6A8E868EEB42}"/>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FB58AE02-0B07-46F5-A373-616AF60BB3DA}"/>
              </a:ext>
            </a:extLst>
          </p:cNvPr>
          <p:cNvSpPr>
            <a:spLocks noGrp="1"/>
          </p:cNvSpPr>
          <p:nvPr>
            <p:ph type="dt" sz="half" idx="10"/>
          </p:nvPr>
        </p:nvSpPr>
        <p:spPr/>
        <p:txBody>
          <a:bodyPr/>
          <a:lstStyle/>
          <a:p>
            <a:fld id="{CB3095B7-298F-47E8-A35E-88DFA81710CD}" type="datetime1">
              <a:rPr lang="fr-BE" smtClean="0"/>
              <a:t>29-05-20</a:t>
            </a:fld>
            <a:endParaRPr lang="fr-BE"/>
          </a:p>
        </p:txBody>
      </p:sp>
      <p:sp>
        <p:nvSpPr>
          <p:cNvPr id="5" name="Espace réservé du pied de page 4">
            <a:extLst>
              <a:ext uri="{FF2B5EF4-FFF2-40B4-BE49-F238E27FC236}">
                <a16:creationId xmlns:a16="http://schemas.microsoft.com/office/drawing/2014/main" id="{3BE3B01D-AF62-4EF3-BB7D-01238954D4C0}"/>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9163AF2A-145C-4AFA-AFBD-EECC97AB7A17}"/>
              </a:ext>
            </a:extLst>
          </p:cNvPr>
          <p:cNvSpPr>
            <a:spLocks noGrp="1"/>
          </p:cNvSpPr>
          <p:nvPr>
            <p:ph type="sldNum" sz="quarter" idx="12"/>
          </p:nvPr>
        </p:nvSpPr>
        <p:spPr/>
        <p:txBody>
          <a:bodyPr/>
          <a:lstStyle/>
          <a:p>
            <a:fld id="{6E09BF1D-008F-4E70-BC7B-D30327214AC6}" type="slidenum">
              <a:rPr lang="fr-BE" smtClean="0"/>
              <a:t>‹N°›</a:t>
            </a:fld>
            <a:endParaRPr lang="fr-BE"/>
          </a:p>
        </p:txBody>
      </p:sp>
    </p:spTree>
    <p:extLst>
      <p:ext uri="{BB962C8B-B14F-4D97-AF65-F5344CB8AC3E}">
        <p14:creationId xmlns:p14="http://schemas.microsoft.com/office/powerpoint/2010/main" val="24799783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F28D488-292F-407E-ACE4-6E1B68868787}"/>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0BCC5DCC-18D4-4BB5-8365-A0ECA0FFC1AD}"/>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FF56B1A8-2285-45EB-A0EF-00180138B6A5}"/>
              </a:ext>
            </a:extLst>
          </p:cNvPr>
          <p:cNvSpPr>
            <a:spLocks noGrp="1"/>
          </p:cNvSpPr>
          <p:nvPr>
            <p:ph type="dt" sz="half" idx="10"/>
          </p:nvPr>
        </p:nvSpPr>
        <p:spPr/>
        <p:txBody>
          <a:bodyPr/>
          <a:lstStyle/>
          <a:p>
            <a:fld id="{732ADD91-8A39-44D4-9192-9AA933811831}" type="datetime1">
              <a:rPr lang="fr-BE" smtClean="0"/>
              <a:t>29-05-20</a:t>
            </a:fld>
            <a:endParaRPr lang="fr-BE"/>
          </a:p>
        </p:txBody>
      </p:sp>
      <p:sp>
        <p:nvSpPr>
          <p:cNvPr id="5" name="Espace réservé du pied de page 4">
            <a:extLst>
              <a:ext uri="{FF2B5EF4-FFF2-40B4-BE49-F238E27FC236}">
                <a16:creationId xmlns:a16="http://schemas.microsoft.com/office/drawing/2014/main" id="{6AEF2712-56EB-4901-ABE9-E7A81DC646FA}"/>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F8C5A194-11E5-4951-B0F3-13FD32989C4C}"/>
              </a:ext>
            </a:extLst>
          </p:cNvPr>
          <p:cNvSpPr>
            <a:spLocks noGrp="1"/>
          </p:cNvSpPr>
          <p:nvPr>
            <p:ph type="sldNum" sz="quarter" idx="12"/>
          </p:nvPr>
        </p:nvSpPr>
        <p:spPr/>
        <p:txBody>
          <a:bodyPr/>
          <a:lstStyle/>
          <a:p>
            <a:fld id="{6E09BF1D-008F-4E70-BC7B-D30327214AC6}" type="slidenum">
              <a:rPr lang="fr-BE" smtClean="0"/>
              <a:t>‹N°›</a:t>
            </a:fld>
            <a:endParaRPr lang="fr-BE"/>
          </a:p>
        </p:txBody>
      </p:sp>
    </p:spTree>
    <p:extLst>
      <p:ext uri="{BB962C8B-B14F-4D97-AF65-F5344CB8AC3E}">
        <p14:creationId xmlns:p14="http://schemas.microsoft.com/office/powerpoint/2010/main" val="3698988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fr-FR"/>
              <a:t>Modifiez le style du titre</a:t>
            </a:r>
            <a:endParaRPr lang="en-US"/>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2905DD2-441D-4CFF-9589-F766F2100A43}" type="datetime1">
              <a:rPr lang="fr-BE" smtClean="0"/>
              <a:t>29-05-20</a:t>
            </a:fld>
            <a:endParaRPr lang="fr-BE"/>
          </a:p>
        </p:txBody>
      </p:sp>
      <p:sp>
        <p:nvSpPr>
          <p:cNvPr id="5" name="Footer Placeholder 4"/>
          <p:cNvSpPr>
            <a:spLocks noGrp="1"/>
          </p:cNvSpPr>
          <p:nvPr>
            <p:ph type="ftr" sz="quarter" idx="11"/>
          </p:nvPr>
        </p:nvSpPr>
        <p:spPr/>
        <p:txBody>
          <a:bodyPr/>
          <a:lstStyle/>
          <a:p>
            <a:endParaRPr lang="fr-BE"/>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70553D2-8FCA-4320-990C-EFD8C4DFF876}" type="slidenum">
              <a:rPr lang="fr-BE" smtClean="0"/>
              <a:t>‹N°›</a:t>
            </a:fld>
            <a:endParaRPr lang="fr-BE"/>
          </a:p>
        </p:txBody>
      </p:sp>
      <p:pic>
        <p:nvPicPr>
          <p:cNvPr id="20" name="Tijdelijke aanduiding voor afbeelding 7">
            <a:extLst>
              <a:ext uri="{FF2B5EF4-FFF2-40B4-BE49-F238E27FC236}">
                <a16:creationId xmlns:a16="http://schemas.microsoft.com/office/drawing/2014/main" id="{14F5FD88-D00E-46CD-97F8-8CD2B6B46568}"/>
              </a:ext>
            </a:extLst>
          </p:cNvPr>
          <p:cNvPicPr>
            <a:picLocks noChangeAspect="1"/>
          </p:cNvPicPr>
          <p:nvPr userDrawn="1"/>
        </p:nvPicPr>
        <p:blipFill>
          <a:blip r:embed="rId3">
            <a:extLst>
              <a:ext uri="{28A0092B-C50C-407E-A947-70E740481C1C}">
                <a14:useLocalDpi xmlns:a14="http://schemas.microsoft.com/office/drawing/2010/main" val="0"/>
              </a:ext>
            </a:extLst>
          </a:blip>
          <a:srcRect l="11533" r="11533"/>
          <a:stretch>
            <a:fillRect/>
          </a:stretch>
        </p:blipFill>
        <p:spPr>
          <a:xfrm>
            <a:off x="10756803" y="5441260"/>
            <a:ext cx="1192405" cy="1255379"/>
          </a:xfrm>
          <a:prstGeom prst="rect">
            <a:avLst/>
          </a:prstGeom>
        </p:spPr>
      </p:pic>
    </p:spTree>
    <p:extLst>
      <p:ext uri="{BB962C8B-B14F-4D97-AF65-F5344CB8AC3E}">
        <p14:creationId xmlns:p14="http://schemas.microsoft.com/office/powerpoint/2010/main" val="4088426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1154954" y="2603500"/>
            <a:ext cx="4825158" cy="3416301"/>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208712" y="2603500"/>
            <a:ext cx="4825159" cy="341630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6B658A0D-3AD0-4D57-945A-F9DC420BF8B1}" type="datetime1">
              <a:rPr lang="fr-BE" smtClean="0"/>
              <a:t>29-05-20</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170553D2-8FCA-4320-990C-EFD8C4DFF876}" type="slidenum">
              <a:rPr lang="fr-BE" smtClean="0"/>
              <a:t>‹N°›</a:t>
            </a:fld>
            <a:endParaRPr lang="fr-BE"/>
          </a:p>
        </p:txBody>
      </p:sp>
    </p:spTree>
    <p:extLst>
      <p:ext uri="{BB962C8B-B14F-4D97-AF65-F5344CB8AC3E}">
        <p14:creationId xmlns:p14="http://schemas.microsoft.com/office/powerpoint/2010/main" val="3886214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0AE0B2B8-A0A1-40E5-ADB0-276464F5BBE9}" type="datetime1">
              <a:rPr lang="fr-BE" smtClean="0"/>
              <a:t>29-05-20</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170553D2-8FCA-4320-990C-EFD8C4DFF876}" type="slidenum">
              <a:rPr lang="fr-BE" smtClean="0"/>
              <a:t>‹N°›</a:t>
            </a:fld>
            <a:endParaRPr lang="fr-BE"/>
          </a:p>
        </p:txBody>
      </p:sp>
    </p:spTree>
    <p:extLst>
      <p:ext uri="{BB962C8B-B14F-4D97-AF65-F5344CB8AC3E}">
        <p14:creationId xmlns:p14="http://schemas.microsoft.com/office/powerpoint/2010/main" val="3693323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37781C18-EF27-448F-A5B4-A3E95712AC7F}" type="datetime1">
              <a:rPr lang="fr-BE" smtClean="0"/>
              <a:t>29-05-20</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170553D2-8FCA-4320-990C-EFD8C4DFF876}" type="slidenum">
              <a:rPr lang="fr-BE" smtClean="0"/>
              <a:t>‹N°›</a:t>
            </a:fld>
            <a:endParaRPr lang="fr-BE"/>
          </a:p>
        </p:txBody>
      </p:sp>
    </p:spTree>
    <p:extLst>
      <p:ext uri="{BB962C8B-B14F-4D97-AF65-F5344CB8AC3E}">
        <p14:creationId xmlns:p14="http://schemas.microsoft.com/office/powerpoint/2010/main" val="4096904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F875DE-FC2C-407B-98FC-D0FF2EB94202}" type="datetime1">
              <a:rPr lang="fr-BE" smtClean="0"/>
              <a:t>29-05-20</a:t>
            </a:fld>
            <a:endParaRPr lang="fr-BE"/>
          </a:p>
        </p:txBody>
      </p:sp>
      <p:sp>
        <p:nvSpPr>
          <p:cNvPr id="3" name="Footer Placeholder 2"/>
          <p:cNvSpPr>
            <a:spLocks noGrp="1"/>
          </p:cNvSpPr>
          <p:nvPr>
            <p:ph type="ftr" sz="quarter" idx="11"/>
          </p:nvPr>
        </p:nvSpPr>
        <p:spPr/>
        <p:txBody>
          <a:bodyPr/>
          <a:lstStyle/>
          <a:p>
            <a:endParaRPr lang="fr-BE"/>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70553D2-8FCA-4320-990C-EFD8C4DFF876}" type="slidenum">
              <a:rPr lang="fr-BE" smtClean="0"/>
              <a:t>‹N°›</a:t>
            </a:fld>
            <a:endParaRPr lang="fr-BE"/>
          </a:p>
        </p:txBody>
      </p:sp>
      <p:pic>
        <p:nvPicPr>
          <p:cNvPr id="6" name="Tijdelijke aanduiding voor afbeelding 7">
            <a:extLst>
              <a:ext uri="{FF2B5EF4-FFF2-40B4-BE49-F238E27FC236}">
                <a16:creationId xmlns:a16="http://schemas.microsoft.com/office/drawing/2014/main" id="{5E88403D-F689-486E-9214-EAA65B4AF29C}"/>
              </a:ext>
            </a:extLst>
          </p:cNvPr>
          <p:cNvPicPr>
            <a:picLocks noChangeAspect="1"/>
          </p:cNvPicPr>
          <p:nvPr userDrawn="1"/>
        </p:nvPicPr>
        <p:blipFill>
          <a:blip r:embed="rId2">
            <a:extLst>
              <a:ext uri="{28A0092B-C50C-407E-A947-70E740481C1C}">
                <a14:useLocalDpi xmlns:a14="http://schemas.microsoft.com/office/drawing/2010/main" val="0"/>
              </a:ext>
            </a:extLst>
          </a:blip>
          <a:srcRect l="11533" r="11533"/>
          <a:stretch>
            <a:fillRect/>
          </a:stretch>
        </p:blipFill>
        <p:spPr>
          <a:xfrm>
            <a:off x="10756803" y="5441260"/>
            <a:ext cx="1192405" cy="1255379"/>
          </a:xfrm>
          <a:prstGeom prst="rect">
            <a:avLst/>
          </a:prstGeom>
        </p:spPr>
      </p:pic>
    </p:spTree>
    <p:extLst>
      <p:ext uri="{BB962C8B-B14F-4D97-AF65-F5344CB8AC3E}">
        <p14:creationId xmlns:p14="http://schemas.microsoft.com/office/powerpoint/2010/main" val="3357148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fr-FR"/>
              <a:t>Modifiez le style du titre</a:t>
            </a:r>
            <a:endParaRPr lang="en-US"/>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F32676B-EF8A-4756-96FF-38ABFC8ABAF9}" type="datetime1">
              <a:rPr lang="fr-BE" smtClean="0"/>
              <a:t>29-05-20</a:t>
            </a:fld>
            <a:endParaRPr lang="fr-BE"/>
          </a:p>
        </p:txBody>
      </p:sp>
      <p:sp>
        <p:nvSpPr>
          <p:cNvPr id="6" name="Footer Placeholder 5"/>
          <p:cNvSpPr>
            <a:spLocks noGrp="1"/>
          </p:cNvSpPr>
          <p:nvPr>
            <p:ph type="ftr" sz="quarter" idx="11"/>
          </p:nvPr>
        </p:nvSpPr>
        <p:spPr/>
        <p:txBody>
          <a:bodyPr/>
          <a:lstStyle/>
          <a:p>
            <a:endParaRPr lang="fr-BE"/>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70553D2-8FCA-4320-990C-EFD8C4DFF876}" type="slidenum">
              <a:rPr lang="fr-BE" smtClean="0"/>
              <a:t>‹N°›</a:t>
            </a:fld>
            <a:endParaRPr lang="fr-BE"/>
          </a:p>
        </p:txBody>
      </p:sp>
      <p:pic>
        <p:nvPicPr>
          <p:cNvPr id="21" name="Tijdelijke aanduiding voor afbeelding 7">
            <a:extLst>
              <a:ext uri="{FF2B5EF4-FFF2-40B4-BE49-F238E27FC236}">
                <a16:creationId xmlns:a16="http://schemas.microsoft.com/office/drawing/2014/main" id="{A9542B58-447C-4A94-87AF-92FD01697EE2}"/>
              </a:ext>
            </a:extLst>
          </p:cNvPr>
          <p:cNvPicPr>
            <a:picLocks noChangeAspect="1"/>
          </p:cNvPicPr>
          <p:nvPr userDrawn="1"/>
        </p:nvPicPr>
        <p:blipFill>
          <a:blip r:embed="rId3">
            <a:extLst>
              <a:ext uri="{28A0092B-C50C-407E-A947-70E740481C1C}">
                <a14:useLocalDpi xmlns:a14="http://schemas.microsoft.com/office/drawing/2010/main" val="0"/>
              </a:ext>
            </a:extLst>
          </a:blip>
          <a:srcRect l="11533" r="11533"/>
          <a:stretch>
            <a:fillRect/>
          </a:stretch>
        </p:blipFill>
        <p:spPr>
          <a:xfrm>
            <a:off x="10756803" y="5441260"/>
            <a:ext cx="1192405" cy="1255379"/>
          </a:xfrm>
          <a:prstGeom prst="rect">
            <a:avLst/>
          </a:prstGeom>
        </p:spPr>
      </p:pic>
    </p:spTree>
    <p:extLst>
      <p:ext uri="{BB962C8B-B14F-4D97-AF65-F5344CB8AC3E}">
        <p14:creationId xmlns:p14="http://schemas.microsoft.com/office/powerpoint/2010/main" val="3952948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fr-FR"/>
              <a:t>Modifiez le style du titre</a:t>
            </a:r>
            <a:endParaRPr lang="en-US"/>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2CE5250-AACF-4431-931C-B76E3D905160}" type="datetime1">
              <a:rPr lang="fr-BE" smtClean="0"/>
              <a:t>29-05-20</a:t>
            </a:fld>
            <a:endParaRPr lang="fr-BE"/>
          </a:p>
        </p:txBody>
      </p:sp>
      <p:sp>
        <p:nvSpPr>
          <p:cNvPr id="6" name="Footer Placeholder 5"/>
          <p:cNvSpPr>
            <a:spLocks noGrp="1"/>
          </p:cNvSpPr>
          <p:nvPr>
            <p:ph type="ftr" sz="quarter" idx="11"/>
          </p:nvPr>
        </p:nvSpPr>
        <p:spPr/>
        <p:txBody>
          <a:bodyPr/>
          <a:lstStyle/>
          <a:p>
            <a:endParaRPr lang="fr-BE"/>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70553D2-8FCA-4320-990C-EFD8C4DFF876}" type="slidenum">
              <a:rPr lang="fr-BE" smtClean="0"/>
              <a:t>‹N°›</a:t>
            </a:fld>
            <a:endParaRPr lang="fr-BE"/>
          </a:p>
        </p:txBody>
      </p:sp>
      <p:pic>
        <p:nvPicPr>
          <p:cNvPr id="21" name="Tijdelijke aanduiding voor afbeelding 7">
            <a:extLst>
              <a:ext uri="{FF2B5EF4-FFF2-40B4-BE49-F238E27FC236}">
                <a16:creationId xmlns:a16="http://schemas.microsoft.com/office/drawing/2014/main" id="{D1C7F5F5-4409-4F47-8B31-AAB404ECA8EC}"/>
              </a:ext>
            </a:extLst>
          </p:cNvPr>
          <p:cNvPicPr>
            <a:picLocks noChangeAspect="1"/>
          </p:cNvPicPr>
          <p:nvPr userDrawn="1"/>
        </p:nvPicPr>
        <p:blipFill>
          <a:blip r:embed="rId3">
            <a:extLst>
              <a:ext uri="{28A0092B-C50C-407E-A947-70E740481C1C}">
                <a14:useLocalDpi xmlns:a14="http://schemas.microsoft.com/office/drawing/2010/main" val="0"/>
              </a:ext>
            </a:extLst>
          </a:blip>
          <a:srcRect l="11533" r="11533"/>
          <a:stretch>
            <a:fillRect/>
          </a:stretch>
        </p:blipFill>
        <p:spPr>
          <a:xfrm>
            <a:off x="10756803" y="5441260"/>
            <a:ext cx="1192405" cy="1255379"/>
          </a:xfrm>
          <a:prstGeom prst="rect">
            <a:avLst/>
          </a:prstGeom>
        </p:spPr>
      </p:pic>
    </p:spTree>
    <p:extLst>
      <p:ext uri="{BB962C8B-B14F-4D97-AF65-F5344CB8AC3E}">
        <p14:creationId xmlns:p14="http://schemas.microsoft.com/office/powerpoint/2010/main" val="2496210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fr-FR"/>
              <a:t>Modifiez le style du titre</a:t>
            </a:r>
            <a:endParaRPr lang="en-US"/>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9523412" y="6433275"/>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0D9DE960-1C0F-4C9C-AF0E-1B9CED3EF27B}" type="datetime1">
              <a:rPr lang="fr-BE" smtClean="0"/>
              <a:t>29-05-20</a:t>
            </a:fld>
            <a:endParaRPr lang="fr-BE"/>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fr-BE">
              <a:solidFill>
                <a:srgbClr val="BFBFBF"/>
              </a:solidFill>
            </a:endParaRP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170553D2-8FCA-4320-990C-EFD8C4DFF876}" type="slidenum">
              <a:rPr lang="fr-BE" smtClean="0"/>
              <a:t>‹N°›</a:t>
            </a:fld>
            <a:endParaRPr lang="fr-BE"/>
          </a:p>
        </p:txBody>
      </p:sp>
      <p:pic>
        <p:nvPicPr>
          <p:cNvPr id="24" name="Tijdelijke aanduiding voor afbeelding 7">
            <a:extLst>
              <a:ext uri="{FF2B5EF4-FFF2-40B4-BE49-F238E27FC236}">
                <a16:creationId xmlns:a16="http://schemas.microsoft.com/office/drawing/2014/main" id="{4ADE3CB0-5C82-4F46-859A-02DA87B25DB5}"/>
              </a:ext>
            </a:extLst>
          </p:cNvPr>
          <p:cNvPicPr>
            <a:picLocks noChangeAspect="1"/>
          </p:cNvPicPr>
          <p:nvPr userDrawn="1"/>
        </p:nvPicPr>
        <p:blipFill>
          <a:blip r:embed="rId20">
            <a:extLst>
              <a:ext uri="{28A0092B-C50C-407E-A947-70E740481C1C}">
                <a14:useLocalDpi xmlns:a14="http://schemas.microsoft.com/office/drawing/2010/main" val="0"/>
              </a:ext>
            </a:extLst>
          </a:blip>
          <a:srcRect l="11533" r="11533"/>
          <a:stretch>
            <a:fillRect/>
          </a:stretch>
        </p:blipFill>
        <p:spPr>
          <a:xfrm>
            <a:off x="10756803" y="5441260"/>
            <a:ext cx="1192405" cy="1255379"/>
          </a:xfrm>
          <a:prstGeom prst="rect">
            <a:avLst/>
          </a:prstGeom>
        </p:spPr>
      </p:pic>
    </p:spTree>
    <p:extLst>
      <p:ext uri="{BB962C8B-B14F-4D97-AF65-F5344CB8AC3E}">
        <p14:creationId xmlns:p14="http://schemas.microsoft.com/office/powerpoint/2010/main" val="257229096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A58611E-9385-49C6-AB64-0D863D4640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AA15D3BB-0CFC-4406-99C7-7400C4B91B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2254ECAE-08A1-4218-ACFE-7F9BFACEC3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B85AA1-0E4B-4BB4-8842-411B9A69D45C}" type="datetime1">
              <a:rPr lang="fr-BE" smtClean="0"/>
              <a:t>29-05-20</a:t>
            </a:fld>
            <a:endParaRPr lang="fr-BE"/>
          </a:p>
        </p:txBody>
      </p:sp>
      <p:sp>
        <p:nvSpPr>
          <p:cNvPr id="5" name="Espace réservé du pied de page 4">
            <a:extLst>
              <a:ext uri="{FF2B5EF4-FFF2-40B4-BE49-F238E27FC236}">
                <a16:creationId xmlns:a16="http://schemas.microsoft.com/office/drawing/2014/main" id="{5C71B140-3A11-4F72-9E1C-911476AE51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9F1AFA33-D772-4D30-BB21-F061B3C097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09BF1D-008F-4E70-BC7B-D30327214AC6}" type="slidenum">
              <a:rPr lang="fr-BE" smtClean="0"/>
              <a:t>‹N°›</a:t>
            </a:fld>
            <a:endParaRPr lang="fr-BE"/>
          </a:p>
        </p:txBody>
      </p:sp>
    </p:spTree>
    <p:extLst>
      <p:ext uri="{BB962C8B-B14F-4D97-AF65-F5344CB8AC3E}">
        <p14:creationId xmlns:p14="http://schemas.microsoft.com/office/powerpoint/2010/main" val="148240536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2.xml"/><Relationship Id="rId1" Type="http://schemas.openxmlformats.org/officeDocument/2006/relationships/tags" Target="../tags/tag3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s>
</file>

<file path=ppt/slides/_rels/slide14.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Layout" Target="../slideLayouts/slideLayout2.xml"/><Relationship Id="rId4" Type="http://schemas.openxmlformats.org/officeDocument/2006/relationships/tags" Target="../tags/tag40.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notesSlide" Target="../notesSlides/notesSlide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s>
</file>

<file path=ppt/slides/_rels/slide22.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tags" Target="../tags/tag67.xml"/><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tags" Target="../tags/tag66.xml"/><Relationship Id="rId17" Type="http://schemas.openxmlformats.org/officeDocument/2006/relationships/image" Target="../media/image3.emf"/><Relationship Id="rId2" Type="http://schemas.openxmlformats.org/officeDocument/2006/relationships/tags" Target="../tags/tag56.xml"/><Relationship Id="rId16" Type="http://schemas.openxmlformats.org/officeDocument/2006/relationships/slideLayout" Target="../slideLayouts/slideLayout7.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5" Type="http://schemas.openxmlformats.org/officeDocument/2006/relationships/tags" Target="../tags/tag69.xml"/><Relationship Id="rId10" Type="http://schemas.openxmlformats.org/officeDocument/2006/relationships/tags" Target="../tags/tag64.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tags" Target="../tags/tag68.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tags" Target="../tags/tag70.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6.xml"/><Relationship Id="rId7" Type="http://schemas.openxmlformats.org/officeDocument/2006/relationships/tags" Target="../tags/tag80.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9"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8" Type="http://schemas.openxmlformats.org/officeDocument/2006/relationships/tags" Target="../tags/tag15.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image" Target="../media/image2.jpg"/><Relationship Id="rId5" Type="http://schemas.openxmlformats.org/officeDocument/2006/relationships/tags" Target="../tags/tag12.xml"/><Relationship Id="rId10" Type="http://schemas.openxmlformats.org/officeDocument/2006/relationships/image" Target="../media/image1.jpeg"/><Relationship Id="rId4" Type="http://schemas.openxmlformats.org/officeDocument/2006/relationships/tags" Target="../tags/tag11.xml"/><Relationship Id="rId9"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s>
</file>

<file path=ppt/slides/_rels/slide6.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chart" Target="../charts/chart1.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9.xml"/><Relationship Id="rId5" Type="http://schemas.openxmlformats.org/officeDocument/2006/relationships/tags" Target="../tags/tag22.xml"/><Relationship Id="rId4" Type="http://schemas.openxmlformats.org/officeDocument/2006/relationships/tags" Target="../tags/tag2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01A705-5302-4FA2-9BE9-3404EBD353D5}"/>
              </a:ext>
            </a:extLst>
          </p:cNvPr>
          <p:cNvSpPr>
            <a:spLocks noGrp="1"/>
          </p:cNvSpPr>
          <p:nvPr>
            <p:ph type="ctrTitle"/>
            <p:custDataLst>
              <p:tags r:id="rId1"/>
            </p:custDataLst>
          </p:nvPr>
        </p:nvSpPr>
        <p:spPr/>
        <p:txBody>
          <a:bodyPr/>
          <a:lstStyle/>
          <a:p>
            <a:r>
              <a:rPr lang="fr-FR"/>
              <a:t>Rencontres IFIC - UGIB</a:t>
            </a:r>
          </a:p>
        </p:txBody>
      </p:sp>
      <p:sp>
        <p:nvSpPr>
          <p:cNvPr id="4" name="Sous-titre 3">
            <a:extLst>
              <a:ext uri="{FF2B5EF4-FFF2-40B4-BE49-F238E27FC236}">
                <a16:creationId xmlns:a16="http://schemas.microsoft.com/office/drawing/2014/main" id="{C75443CD-8724-4FB4-A3C0-6ACE8D7CA9B8}"/>
              </a:ext>
            </a:extLst>
          </p:cNvPr>
          <p:cNvSpPr>
            <a:spLocks noGrp="1"/>
          </p:cNvSpPr>
          <p:nvPr>
            <p:ph type="subTitle" idx="1"/>
            <p:custDataLst>
              <p:tags r:id="rId2"/>
            </p:custDataLst>
          </p:nvPr>
        </p:nvSpPr>
        <p:spPr/>
        <p:txBody>
          <a:bodyPr/>
          <a:lstStyle/>
          <a:p>
            <a:endParaRPr lang="fr-BE"/>
          </a:p>
        </p:txBody>
      </p:sp>
    </p:spTree>
    <p:extLst>
      <p:ext uri="{BB962C8B-B14F-4D97-AF65-F5344CB8AC3E}">
        <p14:creationId xmlns:p14="http://schemas.microsoft.com/office/powerpoint/2010/main" val="266763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nl-BE"/>
              <a:t>Probleem : wat met specialistische opleidingen en BBT en BBK</a:t>
            </a:r>
          </a:p>
        </p:txBody>
      </p:sp>
      <p:sp>
        <p:nvSpPr>
          <p:cNvPr id="3" name="Content Placeholder 2"/>
          <p:cNvSpPr>
            <a:spLocks noGrp="1"/>
          </p:cNvSpPr>
          <p:nvPr>
            <p:ph idx="1"/>
            <p:custDataLst>
              <p:tags r:id="rId2"/>
            </p:custDataLst>
          </p:nvPr>
        </p:nvSpPr>
        <p:spPr/>
        <p:txBody>
          <a:bodyPr vert="horz" lIns="91440" tIns="45720" rIns="91440" bIns="45720" rtlCol="0" anchor="t">
            <a:normAutofit/>
          </a:bodyPr>
          <a:lstStyle/>
          <a:p>
            <a:r>
              <a:rPr lang="nl-BE"/>
              <a:t>KB van 28/12/2011 legt BBT en BBK vast</a:t>
            </a:r>
          </a:p>
          <a:p>
            <a:r>
              <a:rPr lang="nl-BE"/>
              <a:t>Doelstelling van bijzondere deskundigheid en competentie wordt hierdoor onderuit gehaald</a:t>
            </a:r>
          </a:p>
          <a:p>
            <a:r>
              <a:rPr lang="nl-BE"/>
              <a:t>Nu verloning BBT wegvalt is er geen stimulans om nog te specialiseren</a:t>
            </a:r>
          </a:p>
          <a:p>
            <a:r>
              <a:rPr lang="nl-BE"/>
              <a:t>Is tegen de geest van de wet om Q van zorgverlening te verhogen en het beroep aantrekkelijker te maken.</a:t>
            </a:r>
          </a:p>
        </p:txBody>
      </p:sp>
    </p:spTree>
    <p:extLst>
      <p:ext uri="{BB962C8B-B14F-4D97-AF65-F5344CB8AC3E}">
        <p14:creationId xmlns:p14="http://schemas.microsoft.com/office/powerpoint/2010/main" val="1487379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864554A-80F5-48BB-ACE4-30B7EF76BD6B}"/>
              </a:ext>
            </a:extLst>
          </p:cNvPr>
          <p:cNvSpPr>
            <a:spLocks noGrp="1"/>
          </p:cNvSpPr>
          <p:nvPr>
            <p:ph type="title"/>
            <p:custDataLst>
              <p:tags r:id="rId1"/>
            </p:custDataLst>
          </p:nvPr>
        </p:nvSpPr>
        <p:spPr/>
        <p:txBody>
          <a:bodyPr/>
          <a:lstStyle/>
          <a:p>
            <a:r>
              <a:rPr lang="fr-FR"/>
              <a:t>Discriminations rencontrées</a:t>
            </a:r>
            <a:br>
              <a:rPr lang="fr-FR"/>
            </a:br>
            <a:r>
              <a:rPr lang="fr-FR" err="1"/>
              <a:t>Ongelijkheden</a:t>
            </a:r>
            <a:endParaRPr lang="fr-BE"/>
          </a:p>
        </p:txBody>
      </p:sp>
      <p:sp>
        <p:nvSpPr>
          <p:cNvPr id="5" name="Espace réservé du texte 4">
            <a:extLst>
              <a:ext uri="{FF2B5EF4-FFF2-40B4-BE49-F238E27FC236}">
                <a16:creationId xmlns:a16="http://schemas.microsoft.com/office/drawing/2014/main" id="{B5A7995F-BC57-4B43-807E-9495DC064937}"/>
              </a:ext>
            </a:extLst>
          </p:cNvPr>
          <p:cNvSpPr>
            <a:spLocks noGrp="1"/>
          </p:cNvSpPr>
          <p:nvPr>
            <p:ph type="body" idx="1"/>
            <p:custDataLst>
              <p:tags r:id="rId2"/>
            </p:custDataLst>
          </p:nvPr>
        </p:nvSpPr>
        <p:spPr/>
        <p:txBody>
          <a:bodyPr/>
          <a:lstStyle/>
          <a:p>
            <a:r>
              <a:rPr lang="fr-BE"/>
              <a:t>Mieux comprendre les discriminations pour mieux cibler les fonctions</a:t>
            </a:r>
          </a:p>
        </p:txBody>
      </p:sp>
    </p:spTree>
    <p:extLst>
      <p:ext uri="{BB962C8B-B14F-4D97-AF65-F5344CB8AC3E}">
        <p14:creationId xmlns:p14="http://schemas.microsoft.com/office/powerpoint/2010/main" val="2489732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2786C6-B523-43C0-B40A-0A934096C160}"/>
              </a:ext>
            </a:extLst>
          </p:cNvPr>
          <p:cNvSpPr>
            <a:spLocks noGrp="1"/>
          </p:cNvSpPr>
          <p:nvPr>
            <p:ph type="title"/>
            <p:custDataLst>
              <p:tags r:id="rId1"/>
            </p:custDataLst>
          </p:nvPr>
        </p:nvSpPr>
        <p:spPr/>
        <p:txBody>
          <a:bodyPr/>
          <a:lstStyle/>
          <a:p>
            <a:r>
              <a:rPr lang="fr-FR"/>
              <a:t>Discriminations entre </a:t>
            </a:r>
            <a:endParaRPr lang="fr-BE"/>
          </a:p>
        </p:txBody>
      </p:sp>
      <p:sp>
        <p:nvSpPr>
          <p:cNvPr id="3" name="Espace réservé du contenu 2">
            <a:extLst>
              <a:ext uri="{FF2B5EF4-FFF2-40B4-BE49-F238E27FC236}">
                <a16:creationId xmlns:a16="http://schemas.microsoft.com/office/drawing/2014/main" id="{964A62B5-DF95-427B-B059-93FAE2238C26}"/>
              </a:ext>
            </a:extLst>
          </p:cNvPr>
          <p:cNvSpPr>
            <a:spLocks noGrp="1"/>
          </p:cNvSpPr>
          <p:nvPr>
            <p:ph idx="1"/>
            <p:custDataLst>
              <p:tags r:id="rId2"/>
            </p:custDataLst>
          </p:nvPr>
        </p:nvSpPr>
        <p:spPr>
          <a:xfrm>
            <a:off x="1154955" y="2603500"/>
            <a:ext cx="8761412" cy="3416300"/>
          </a:xfrm>
        </p:spPr>
        <p:txBody>
          <a:bodyPr vert="horz" lIns="91440" tIns="45720" rIns="91440" bIns="45720" rtlCol="0" anchor="t">
            <a:normAutofit/>
          </a:bodyPr>
          <a:lstStyle/>
          <a:p>
            <a:pPr algn="just"/>
            <a:r>
              <a:rPr lang="fr-BE"/>
              <a:t>Certains services hospitaliers par l’IF-IC, alors qu’il s’agit de secteurs spécialisés et d’avenir dans les soins de santé, induisant un risque de pénurie pour ces unités de soins.  </a:t>
            </a:r>
          </a:p>
          <a:p>
            <a:pPr algn="just"/>
            <a:r>
              <a:rPr lang="fr-BE"/>
              <a:t>Les institutions privées et publiques</a:t>
            </a:r>
          </a:p>
          <a:p>
            <a:pPr lvl="1" algn="just"/>
            <a:r>
              <a:rPr lang="fr-BE"/>
              <a:t>Concurrence déloyale</a:t>
            </a:r>
          </a:p>
          <a:p>
            <a:pPr lvl="1" algn="just"/>
            <a:r>
              <a:rPr lang="fr-BE"/>
              <a:t>« Mercato » de l’avantage octroyé bien réel &gt;&lt; Volonté du modèle</a:t>
            </a:r>
          </a:p>
          <a:p>
            <a:pPr lvl="1" algn="just"/>
            <a:r>
              <a:rPr lang="fr-BE"/>
              <a:t>Ne tient pas compte de l’offre et de la demande</a:t>
            </a:r>
          </a:p>
          <a:p>
            <a:pPr algn="just"/>
            <a:r>
              <a:rPr lang="fr-BE"/>
              <a:t>Le nombre de description de fonction % aux différentes fonctions</a:t>
            </a:r>
          </a:p>
          <a:p>
            <a:pPr algn="just"/>
            <a:r>
              <a:rPr lang="fr-BE"/>
              <a:t>Le contenu d'une fonction % à la réalité</a:t>
            </a:r>
          </a:p>
          <a:p>
            <a:pPr lvl="1" algn="just"/>
            <a:endParaRPr lang="fr-BE"/>
          </a:p>
        </p:txBody>
      </p:sp>
    </p:spTree>
    <p:extLst>
      <p:ext uri="{BB962C8B-B14F-4D97-AF65-F5344CB8AC3E}">
        <p14:creationId xmlns:p14="http://schemas.microsoft.com/office/powerpoint/2010/main" val="2523963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2786C6-B523-43C0-B40A-0A934096C160}"/>
              </a:ext>
            </a:extLst>
          </p:cNvPr>
          <p:cNvSpPr>
            <a:spLocks noGrp="1"/>
          </p:cNvSpPr>
          <p:nvPr>
            <p:ph type="title"/>
            <p:custDataLst>
              <p:tags r:id="rId1"/>
            </p:custDataLst>
          </p:nvPr>
        </p:nvSpPr>
        <p:spPr/>
        <p:txBody>
          <a:bodyPr/>
          <a:lstStyle/>
          <a:p>
            <a:r>
              <a:rPr lang="fr-FR"/>
              <a:t>Discriminations rencontrées entre </a:t>
            </a:r>
            <a:endParaRPr lang="fr-BE"/>
          </a:p>
        </p:txBody>
      </p:sp>
      <p:sp>
        <p:nvSpPr>
          <p:cNvPr id="3" name="Espace réservé du contenu 2">
            <a:extLst>
              <a:ext uri="{FF2B5EF4-FFF2-40B4-BE49-F238E27FC236}">
                <a16:creationId xmlns:a16="http://schemas.microsoft.com/office/drawing/2014/main" id="{964A62B5-DF95-427B-B059-93FAE2238C26}"/>
              </a:ext>
            </a:extLst>
          </p:cNvPr>
          <p:cNvSpPr>
            <a:spLocks noGrp="1"/>
          </p:cNvSpPr>
          <p:nvPr>
            <p:ph idx="1"/>
            <p:custDataLst>
              <p:tags r:id="rId2"/>
            </p:custDataLst>
          </p:nvPr>
        </p:nvSpPr>
        <p:spPr/>
        <p:txBody>
          <a:bodyPr>
            <a:normAutofit/>
          </a:bodyPr>
          <a:lstStyle/>
          <a:p>
            <a:pPr algn="just"/>
            <a:r>
              <a:rPr lang="fr-FR"/>
              <a:t>Les infirmiers disposant d’un même diplôme selon l’unité au sein de laquelle ils travaillent.</a:t>
            </a:r>
          </a:p>
          <a:p>
            <a:pPr lvl="1" algn="just"/>
            <a:r>
              <a:rPr lang="fr-FR"/>
              <a:t>traiter de manière différente (rémunération distincte) deux catégories de personnes se trouvant dans une même situation (même qualification)</a:t>
            </a:r>
          </a:p>
          <a:p>
            <a:pPr lvl="1" algn="just"/>
            <a:endParaRPr lang="fr-FR" i="1"/>
          </a:p>
          <a:p>
            <a:pPr marL="57150" indent="0" algn="just">
              <a:buNone/>
            </a:pPr>
            <a:r>
              <a:rPr lang="fr-FR" sz="1600" i="1"/>
              <a:t>« Les infirmiers travaillant aux urgences, aux soins intensifs et au bloc opératoire seront mieux payés que, entre autres, les infirmiers en soins palliatifs, en oncologie, en pédiatrie, en psychiatrie ou en </a:t>
            </a:r>
            <a:r>
              <a:rPr lang="fr-BE" sz="1600" i="1"/>
              <a:t>gériatrie »</a:t>
            </a:r>
            <a:endParaRPr lang="fr-FR" sz="1600" i="1"/>
          </a:p>
          <a:p>
            <a:pPr algn="just"/>
            <a:endParaRPr lang="fr-FR"/>
          </a:p>
        </p:txBody>
      </p:sp>
    </p:spTree>
    <p:extLst>
      <p:ext uri="{BB962C8B-B14F-4D97-AF65-F5344CB8AC3E}">
        <p14:creationId xmlns:p14="http://schemas.microsoft.com/office/powerpoint/2010/main" val="3428347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2786C6-B523-43C0-B40A-0A934096C160}"/>
              </a:ext>
            </a:extLst>
          </p:cNvPr>
          <p:cNvSpPr>
            <a:spLocks noGrp="1"/>
          </p:cNvSpPr>
          <p:nvPr>
            <p:ph type="title"/>
            <p:custDataLst>
              <p:tags r:id="rId1"/>
            </p:custDataLst>
          </p:nvPr>
        </p:nvSpPr>
        <p:spPr/>
        <p:txBody>
          <a:bodyPr/>
          <a:lstStyle/>
          <a:p>
            <a:r>
              <a:rPr lang="fr-FR"/>
              <a:t>Discriminations rencontrées entre </a:t>
            </a:r>
            <a:endParaRPr lang="fr-BE"/>
          </a:p>
        </p:txBody>
      </p:sp>
      <p:sp>
        <p:nvSpPr>
          <p:cNvPr id="3" name="Espace réservé du contenu 2">
            <a:extLst>
              <a:ext uri="{FF2B5EF4-FFF2-40B4-BE49-F238E27FC236}">
                <a16:creationId xmlns:a16="http://schemas.microsoft.com/office/drawing/2014/main" id="{964A62B5-DF95-427B-B059-93FAE2238C26}"/>
              </a:ext>
            </a:extLst>
          </p:cNvPr>
          <p:cNvSpPr>
            <a:spLocks noGrp="1"/>
          </p:cNvSpPr>
          <p:nvPr>
            <p:ph idx="1"/>
            <p:custDataLst>
              <p:tags r:id="rId2"/>
            </p:custDataLst>
          </p:nvPr>
        </p:nvSpPr>
        <p:spPr>
          <a:xfrm>
            <a:off x="1154955" y="2603500"/>
            <a:ext cx="8761412" cy="1390731"/>
          </a:xfrm>
        </p:spPr>
        <p:txBody>
          <a:bodyPr vert="horz" lIns="91440" tIns="45720" rIns="91440" bIns="45720" rtlCol="0" anchor="t">
            <a:normAutofit fontScale="92500" lnSpcReduction="20000"/>
          </a:bodyPr>
          <a:lstStyle/>
          <a:p>
            <a:pPr algn="just"/>
            <a:r>
              <a:rPr lang="fr-FR" sz="1900"/>
              <a:t>Les infirmiers qui travaillent dans une même unité mais disposent d’un diplôme différent</a:t>
            </a:r>
          </a:p>
          <a:p>
            <a:pPr lvl="1" algn="just"/>
            <a:r>
              <a:rPr lang="fr-FR" sz="1700"/>
              <a:t>traiter de manière identique (même niveau de rémunération) deux catégories de personnes se trouvant dans des situations distinctes (qualification différente)</a:t>
            </a:r>
          </a:p>
          <a:p>
            <a:pPr lvl="1" algn="just"/>
            <a:r>
              <a:rPr lang="fr-FR" sz="1700"/>
              <a:t>A travail égal, salaire égal &gt;&lt; Employabilité légale</a:t>
            </a:r>
          </a:p>
          <a:p>
            <a:pPr lvl="1"/>
            <a:endParaRPr lang="fr-FR"/>
          </a:p>
          <a:p>
            <a:endParaRPr lang="fr-FR"/>
          </a:p>
          <a:p>
            <a:endParaRPr lang="fr-FR"/>
          </a:p>
        </p:txBody>
      </p:sp>
      <p:sp>
        <p:nvSpPr>
          <p:cNvPr id="4" name="TextBox 3">
            <a:extLst>
              <a:ext uri="{FF2B5EF4-FFF2-40B4-BE49-F238E27FC236}">
                <a16:creationId xmlns:a16="http://schemas.microsoft.com/office/drawing/2014/main" id="{1A36DA91-60F6-4DEB-9862-ADDD283C6B9E}"/>
              </a:ext>
            </a:extLst>
          </p:cNvPr>
          <p:cNvSpPr txBox="1"/>
          <p:nvPr>
            <p:custDataLst>
              <p:tags r:id="rId3"/>
            </p:custDataLst>
          </p:nvPr>
        </p:nvSpPr>
        <p:spPr>
          <a:xfrm>
            <a:off x="1154953" y="4132960"/>
            <a:ext cx="4643378" cy="181588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buClr>
                <a:schemeClr val="accent1"/>
              </a:buClr>
              <a:buFont typeface="Wingdings"/>
              <a:buChar char="Ø"/>
            </a:pPr>
            <a:r>
              <a:rPr lang="fr-BE" sz="1600" i="1">
                <a:solidFill>
                  <a:srgbClr val="404040"/>
                </a:solidFill>
                <a:cs typeface="Arial"/>
              </a:rPr>
              <a:t>Critères </a:t>
            </a:r>
            <a:r>
              <a:rPr lang="fr-BE" sz="1600" i="1">
                <a:cs typeface="Arial"/>
              </a:rPr>
              <a:t>​"contenu de fonction"</a:t>
            </a:r>
            <a:endParaRPr lang="fr-BE" sz="1600" i="1"/>
          </a:p>
          <a:p>
            <a:pPr marL="1200150" lvl="2" indent="-285750">
              <a:buClr>
                <a:schemeClr val="accent1"/>
              </a:buClr>
              <a:buFont typeface="Wingdings"/>
              <a:buChar char="Ø"/>
            </a:pPr>
            <a:r>
              <a:rPr lang="fr-BE" sz="1600" i="1">
                <a:solidFill>
                  <a:srgbClr val="404040"/>
                </a:solidFill>
                <a:cs typeface="Arial"/>
              </a:rPr>
              <a:t>Connaissance et savoir-faire, </a:t>
            </a:r>
            <a:r>
              <a:rPr lang="fr-BE" sz="1600" i="1">
                <a:cs typeface="Arial"/>
              </a:rPr>
              <a:t>​</a:t>
            </a:r>
          </a:p>
          <a:p>
            <a:pPr marL="1200150" lvl="2" indent="-285750">
              <a:buClr>
                <a:schemeClr val="accent1"/>
              </a:buClr>
              <a:buFont typeface="Wingdings"/>
              <a:buChar char="Ø"/>
            </a:pPr>
            <a:r>
              <a:rPr lang="fr-BE" sz="1600" i="1">
                <a:solidFill>
                  <a:srgbClr val="404040"/>
                </a:solidFill>
                <a:cs typeface="Arial"/>
              </a:rPr>
              <a:t>Gestion d’équipe,</a:t>
            </a:r>
            <a:r>
              <a:rPr lang="fr-BE" sz="1600" i="1">
                <a:cs typeface="Arial"/>
              </a:rPr>
              <a:t>​</a:t>
            </a:r>
          </a:p>
          <a:p>
            <a:pPr marL="1200150" lvl="2" indent="-285750">
              <a:buClr>
                <a:schemeClr val="accent1"/>
              </a:buClr>
              <a:buFont typeface="Wingdings"/>
              <a:buChar char="Ø"/>
            </a:pPr>
            <a:r>
              <a:rPr lang="fr-BE" sz="1600" i="1">
                <a:solidFill>
                  <a:srgbClr val="404040"/>
                </a:solidFill>
                <a:cs typeface="Arial"/>
              </a:rPr>
              <a:t>Communication, </a:t>
            </a:r>
            <a:r>
              <a:rPr lang="fr-BE" sz="1600" i="1">
                <a:cs typeface="Arial"/>
              </a:rPr>
              <a:t>​</a:t>
            </a:r>
          </a:p>
          <a:p>
            <a:pPr marL="1200150" lvl="2" indent="-285750">
              <a:buClr>
                <a:schemeClr val="accent1"/>
              </a:buClr>
              <a:buFont typeface="Wingdings"/>
              <a:buChar char="Ø"/>
            </a:pPr>
            <a:r>
              <a:rPr lang="fr-BE" sz="1600" i="1">
                <a:solidFill>
                  <a:srgbClr val="404040"/>
                </a:solidFill>
                <a:cs typeface="Arial"/>
              </a:rPr>
              <a:t>Résolution des problèmes, </a:t>
            </a:r>
            <a:r>
              <a:rPr lang="fr-BE" sz="1600" i="1">
                <a:cs typeface="Arial"/>
              </a:rPr>
              <a:t>​</a:t>
            </a:r>
            <a:endParaRPr lang="fr-BE" sz="1600" i="1"/>
          </a:p>
          <a:p>
            <a:pPr marL="1200150" lvl="2" indent="-285750">
              <a:buClr>
                <a:schemeClr val="accent1"/>
              </a:buClr>
              <a:buFont typeface="Wingdings"/>
              <a:buChar char="Ø"/>
            </a:pPr>
            <a:r>
              <a:rPr lang="fr-BE" sz="1600" i="1">
                <a:solidFill>
                  <a:srgbClr val="404040"/>
                </a:solidFill>
                <a:cs typeface="Arial"/>
              </a:rPr>
              <a:t>Responsabilité, </a:t>
            </a:r>
            <a:r>
              <a:rPr lang="fr-BE" sz="1600" i="1">
                <a:cs typeface="Arial"/>
              </a:rPr>
              <a:t>​</a:t>
            </a:r>
          </a:p>
          <a:p>
            <a:pPr marL="1200150" lvl="2" indent="-285750">
              <a:buClr>
                <a:schemeClr val="accent1"/>
              </a:buClr>
              <a:buFont typeface="Wingdings"/>
              <a:buChar char="Ø"/>
            </a:pPr>
            <a:r>
              <a:rPr lang="fr-BE" sz="1600" i="1">
                <a:solidFill>
                  <a:srgbClr val="404040"/>
                </a:solidFill>
                <a:cs typeface="Arial"/>
              </a:rPr>
              <a:t>Facteurs d’environnement</a:t>
            </a:r>
          </a:p>
        </p:txBody>
      </p:sp>
      <p:sp>
        <p:nvSpPr>
          <p:cNvPr id="5" name="TextBox 4">
            <a:extLst>
              <a:ext uri="{FF2B5EF4-FFF2-40B4-BE49-F238E27FC236}">
                <a16:creationId xmlns:a16="http://schemas.microsoft.com/office/drawing/2014/main" id="{1B5FE315-9EC8-457B-9AFC-7FC7C1E2B039}"/>
              </a:ext>
            </a:extLst>
          </p:cNvPr>
          <p:cNvSpPr txBox="1"/>
          <p:nvPr>
            <p:custDataLst>
              <p:tags r:id="rId4"/>
            </p:custDataLst>
          </p:nvPr>
        </p:nvSpPr>
        <p:spPr>
          <a:xfrm>
            <a:off x="5535659" y="4132269"/>
            <a:ext cx="4643378" cy="156966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buClr>
                <a:schemeClr val="accent1"/>
              </a:buClr>
              <a:buFont typeface="Wingdings"/>
              <a:buChar char="Ø"/>
            </a:pPr>
            <a:r>
              <a:rPr lang="fr-BE" sz="1600" i="1">
                <a:solidFill>
                  <a:srgbClr val="404040"/>
                </a:solidFill>
                <a:cs typeface="Arial"/>
              </a:rPr>
              <a:t>Critères légaux d'organisation </a:t>
            </a:r>
            <a:r>
              <a:rPr lang="fr-BE" sz="1600" i="1">
                <a:cs typeface="Arial"/>
              </a:rPr>
              <a:t>​</a:t>
            </a:r>
            <a:endParaRPr lang="fr-BE" sz="1600" i="1"/>
          </a:p>
          <a:p>
            <a:pPr marL="1200150" lvl="2" indent="-285750">
              <a:buClr>
                <a:schemeClr val="accent1"/>
              </a:buClr>
              <a:buFont typeface="Wingdings"/>
              <a:buChar char="Ø"/>
            </a:pPr>
            <a:r>
              <a:rPr lang="fr-BE" sz="1600" i="1">
                <a:cs typeface="Arial"/>
              </a:rPr>
              <a:t>Liste d’actes, rôles et responsabilités</a:t>
            </a:r>
          </a:p>
          <a:p>
            <a:pPr marL="1200150" lvl="2" indent="-285750">
              <a:buClr>
                <a:schemeClr val="accent1"/>
              </a:buClr>
              <a:buFont typeface="Wingdings"/>
              <a:buChar char="Ø"/>
            </a:pPr>
            <a:r>
              <a:rPr lang="fr-BE" sz="1600" i="1">
                <a:cs typeface="Arial"/>
              </a:rPr>
              <a:t>Normes d’encadrement</a:t>
            </a:r>
          </a:p>
          <a:p>
            <a:pPr marL="1200150" lvl="2" indent="-285750">
              <a:buClr>
                <a:schemeClr val="accent1"/>
              </a:buClr>
              <a:buFont typeface="Wingdings"/>
              <a:buChar char="Ø"/>
            </a:pPr>
            <a:r>
              <a:rPr lang="fr-BE" sz="1600" i="1">
                <a:cs typeface="Arial"/>
              </a:rPr>
              <a:t>Normes d’organisation</a:t>
            </a:r>
          </a:p>
          <a:p>
            <a:pPr marL="1657350" lvl="3" indent="-285750">
              <a:buClr>
                <a:schemeClr val="accent1"/>
              </a:buClr>
              <a:buFont typeface="Wingdings"/>
              <a:buChar char="Ø"/>
            </a:pPr>
            <a:r>
              <a:rPr lang="fr-BE" sz="1600" i="1">
                <a:cs typeface="Arial"/>
              </a:rPr>
              <a:t>Permanence</a:t>
            </a:r>
          </a:p>
        </p:txBody>
      </p:sp>
    </p:spTree>
    <p:extLst>
      <p:ext uri="{BB962C8B-B14F-4D97-AF65-F5344CB8AC3E}">
        <p14:creationId xmlns:p14="http://schemas.microsoft.com/office/powerpoint/2010/main" val="2633031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DC8092-84E4-4A68-AA2E-041C8A71C680}"/>
              </a:ext>
            </a:extLst>
          </p:cNvPr>
          <p:cNvSpPr>
            <a:spLocks noGrp="1"/>
          </p:cNvSpPr>
          <p:nvPr>
            <p:ph type="title"/>
            <p:custDataLst>
              <p:tags r:id="rId1"/>
            </p:custDataLst>
          </p:nvPr>
        </p:nvSpPr>
        <p:spPr/>
        <p:txBody>
          <a:bodyPr/>
          <a:lstStyle/>
          <a:p>
            <a:r>
              <a:rPr lang="fr-FR"/>
              <a:t>Discriminations rencontrées</a:t>
            </a:r>
            <a:endParaRPr lang="fr-BE"/>
          </a:p>
        </p:txBody>
      </p:sp>
      <p:sp>
        <p:nvSpPr>
          <p:cNvPr id="3" name="Espace réservé du contenu 2">
            <a:extLst>
              <a:ext uri="{FF2B5EF4-FFF2-40B4-BE49-F238E27FC236}">
                <a16:creationId xmlns:a16="http://schemas.microsoft.com/office/drawing/2014/main" id="{E47D82F6-0A3B-4672-A75A-513C8D331C4B}"/>
              </a:ext>
            </a:extLst>
          </p:cNvPr>
          <p:cNvSpPr>
            <a:spLocks noGrp="1"/>
          </p:cNvSpPr>
          <p:nvPr>
            <p:ph idx="1"/>
            <p:custDataLst>
              <p:tags r:id="rId2"/>
            </p:custDataLst>
          </p:nvPr>
        </p:nvSpPr>
        <p:spPr/>
        <p:txBody>
          <a:bodyPr>
            <a:normAutofit lnSpcReduction="10000"/>
          </a:bodyPr>
          <a:lstStyle/>
          <a:p>
            <a:pPr algn="just"/>
            <a:r>
              <a:rPr lang="fr-BE"/>
              <a:t>Dans la prise en compte de la formation initiale </a:t>
            </a:r>
          </a:p>
          <a:p>
            <a:pPr lvl="1" algn="just"/>
            <a:r>
              <a:rPr lang="fr-BE"/>
              <a:t>Ancienneté zéro et diplôme distinct</a:t>
            </a:r>
          </a:p>
          <a:p>
            <a:pPr lvl="2" algn="just"/>
            <a:r>
              <a:rPr lang="fr-BE">
                <a:sym typeface="Wingdings" panose="05000000000000000000" pitchFamily="2" charset="2"/>
              </a:rPr>
              <a:t>Compétences distinctes</a:t>
            </a:r>
            <a:r>
              <a:rPr lang="fr-BE"/>
              <a:t> = Même rémunération </a:t>
            </a:r>
          </a:p>
          <a:p>
            <a:pPr lvl="2" algn="just"/>
            <a:r>
              <a:rPr lang="fr-BE"/>
              <a:t>Dévalorisation de la formation initiale de niveau supérieur et des spécialisations</a:t>
            </a:r>
          </a:p>
          <a:p>
            <a:pPr lvl="2" algn="just"/>
            <a:r>
              <a:rPr lang="fr-BE"/>
              <a:t>A moyen terme, impossibilité pour les hôpitaux de répondre aux normes d’agrément</a:t>
            </a:r>
          </a:p>
          <a:p>
            <a:pPr lvl="3" algn="just"/>
            <a:endParaRPr lang="fr-BE"/>
          </a:p>
          <a:p>
            <a:pPr algn="just"/>
            <a:r>
              <a:rPr lang="fr-BE"/>
              <a:t>Dans la prise en compte de la formation continuée</a:t>
            </a:r>
          </a:p>
          <a:p>
            <a:pPr lvl="1" algn="just"/>
            <a:r>
              <a:rPr lang="fr-BE"/>
              <a:t>Au sein d’une même unité, obligation de formation continue pour le personnel « titré »vs non titré</a:t>
            </a:r>
          </a:p>
          <a:p>
            <a:pPr lvl="1" algn="just"/>
            <a:r>
              <a:rPr lang="fr-BE"/>
              <a:t>…</a:t>
            </a:r>
          </a:p>
        </p:txBody>
      </p:sp>
    </p:spTree>
    <p:extLst>
      <p:ext uri="{BB962C8B-B14F-4D97-AF65-F5344CB8AC3E}">
        <p14:creationId xmlns:p14="http://schemas.microsoft.com/office/powerpoint/2010/main" val="2972428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DC8092-84E4-4A68-AA2E-041C8A71C680}"/>
              </a:ext>
            </a:extLst>
          </p:cNvPr>
          <p:cNvSpPr>
            <a:spLocks noGrp="1"/>
          </p:cNvSpPr>
          <p:nvPr>
            <p:ph type="title"/>
            <p:custDataLst>
              <p:tags r:id="rId1"/>
            </p:custDataLst>
          </p:nvPr>
        </p:nvSpPr>
        <p:spPr/>
        <p:txBody>
          <a:bodyPr/>
          <a:lstStyle/>
          <a:p>
            <a:r>
              <a:rPr lang="fr-FR"/>
              <a:t>Discriminations rencontrées</a:t>
            </a:r>
            <a:endParaRPr lang="fr-BE"/>
          </a:p>
        </p:txBody>
      </p:sp>
      <p:sp>
        <p:nvSpPr>
          <p:cNvPr id="3" name="Espace réservé du contenu 2">
            <a:extLst>
              <a:ext uri="{FF2B5EF4-FFF2-40B4-BE49-F238E27FC236}">
                <a16:creationId xmlns:a16="http://schemas.microsoft.com/office/drawing/2014/main" id="{E47D82F6-0A3B-4672-A75A-513C8D331C4B}"/>
              </a:ext>
            </a:extLst>
          </p:cNvPr>
          <p:cNvSpPr>
            <a:spLocks noGrp="1"/>
          </p:cNvSpPr>
          <p:nvPr>
            <p:ph idx="1"/>
            <p:custDataLst>
              <p:tags r:id="rId2"/>
            </p:custDataLst>
          </p:nvPr>
        </p:nvSpPr>
        <p:spPr/>
        <p:txBody>
          <a:bodyPr vert="horz" lIns="91440" tIns="45720" rIns="91440" bIns="45720" rtlCol="0" anchor="t">
            <a:normAutofit/>
          </a:bodyPr>
          <a:lstStyle/>
          <a:p>
            <a:pPr algn="just"/>
            <a:r>
              <a:rPr lang="fr-BE"/>
              <a:t>Dans la mobilité professionnelle</a:t>
            </a:r>
          </a:p>
          <a:p>
            <a:pPr lvl="1" algn="just"/>
            <a:r>
              <a:rPr lang="fr-BE"/>
              <a:t>Même unité, même salaire</a:t>
            </a:r>
          </a:p>
          <a:p>
            <a:pPr lvl="2" algn="just"/>
            <a:r>
              <a:rPr lang="fr-BE"/>
              <a:t>En contradiction avec la période familiarisation prévue</a:t>
            </a:r>
          </a:p>
          <a:p>
            <a:pPr lvl="1" algn="just"/>
            <a:r>
              <a:rPr lang="fr-BE"/>
              <a:t>Obstacle </a:t>
            </a:r>
          </a:p>
          <a:p>
            <a:pPr lvl="2" algn="just"/>
            <a:r>
              <a:rPr lang="fr-BE"/>
              <a:t>À la mobilité infirmière dans la même institution qu’elle soit à la demande de l’intéressé ou de l’employeur et donc à la polyvalence.</a:t>
            </a:r>
          </a:p>
          <a:p>
            <a:pPr lvl="2" algn="just"/>
            <a:r>
              <a:rPr lang="fr-BE"/>
              <a:t>Aux réorientations pour raison de santé ou pour des aménagements de fin de carrière.</a:t>
            </a:r>
          </a:p>
        </p:txBody>
      </p:sp>
    </p:spTree>
    <p:extLst>
      <p:ext uri="{BB962C8B-B14F-4D97-AF65-F5344CB8AC3E}">
        <p14:creationId xmlns:p14="http://schemas.microsoft.com/office/powerpoint/2010/main" val="2672604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7D1990-964C-4C00-B734-539B9D2F5204}"/>
              </a:ext>
            </a:extLst>
          </p:cNvPr>
          <p:cNvSpPr>
            <a:spLocks noGrp="1"/>
          </p:cNvSpPr>
          <p:nvPr>
            <p:ph type="title"/>
            <p:custDataLst>
              <p:tags r:id="rId1"/>
            </p:custDataLst>
          </p:nvPr>
        </p:nvSpPr>
        <p:spPr/>
        <p:txBody>
          <a:bodyPr/>
          <a:lstStyle/>
          <a:p>
            <a:r>
              <a:rPr lang="fr-FR"/>
              <a:t>Discriminations rencontrées</a:t>
            </a:r>
            <a:endParaRPr lang="fr-BE"/>
          </a:p>
        </p:txBody>
      </p:sp>
      <p:sp>
        <p:nvSpPr>
          <p:cNvPr id="3" name="Espace réservé du contenu 2">
            <a:extLst>
              <a:ext uri="{FF2B5EF4-FFF2-40B4-BE49-F238E27FC236}">
                <a16:creationId xmlns:a16="http://schemas.microsoft.com/office/drawing/2014/main" id="{DC2BBC1A-5467-4228-AFFB-48D45422FFC8}"/>
              </a:ext>
            </a:extLst>
          </p:cNvPr>
          <p:cNvSpPr>
            <a:spLocks noGrp="1"/>
          </p:cNvSpPr>
          <p:nvPr>
            <p:ph idx="1"/>
            <p:custDataLst>
              <p:tags r:id="rId2"/>
            </p:custDataLst>
          </p:nvPr>
        </p:nvSpPr>
        <p:spPr/>
        <p:txBody>
          <a:bodyPr/>
          <a:lstStyle/>
          <a:p>
            <a:r>
              <a:rPr lang="fr-FR"/>
              <a:t>Dans la </a:t>
            </a:r>
            <a:r>
              <a:rPr lang="fr-BE"/>
              <a:t>corrélation entre le niveau de rémunération et l’unité au sein de laquelle les infirmiers sont occupés</a:t>
            </a:r>
          </a:p>
          <a:p>
            <a:pPr lvl="1"/>
            <a:r>
              <a:rPr lang="fr-FR" i="1"/>
              <a:t>Le critère « unité » est utilisé pour la convergence d’une fonction mais est en contradiction avec le modèle des soins de santé actuel et son évolution</a:t>
            </a:r>
          </a:p>
          <a:p>
            <a:pPr lvl="1"/>
            <a:r>
              <a:rPr lang="fr-FR" i="1"/>
              <a:t>Modèle historique V.S. programme de soins V.S. transversalité des soins</a:t>
            </a:r>
          </a:p>
          <a:p>
            <a:pPr lvl="2"/>
            <a:r>
              <a:rPr lang="fr-FR" i="1"/>
              <a:t>Ex : PSG</a:t>
            </a:r>
          </a:p>
          <a:p>
            <a:pPr lvl="3"/>
            <a:r>
              <a:rPr lang="fr-FR" i="1"/>
              <a:t>Infirmier en gériatrie </a:t>
            </a:r>
          </a:p>
          <a:p>
            <a:pPr lvl="3"/>
            <a:r>
              <a:rPr lang="fr-FR" i="1"/>
              <a:t>Infirmier au sein de l’HJ gériatrique </a:t>
            </a:r>
          </a:p>
          <a:p>
            <a:pPr lvl="3"/>
            <a:r>
              <a:rPr lang="fr-FR" i="1"/>
              <a:t>Infirmier au sein de la liaison interne gériatrique</a:t>
            </a:r>
          </a:p>
          <a:p>
            <a:pPr lvl="2"/>
            <a:r>
              <a:rPr lang="fr-FR" i="1"/>
              <a:t>Qui garantit la cohérence?</a:t>
            </a:r>
          </a:p>
          <a:p>
            <a:endParaRPr lang="fr-FR" i="1">
              <a:effectLst>
                <a:outerShdw blurRad="38100" dist="38100" dir="2700000" algn="tl">
                  <a:srgbClr val="000000">
                    <a:alpha val="43137"/>
                  </a:srgbClr>
                </a:outerShdw>
              </a:effectLst>
            </a:endParaRPr>
          </a:p>
          <a:p>
            <a:endParaRPr lang="fr-BE"/>
          </a:p>
        </p:txBody>
      </p:sp>
    </p:spTree>
    <p:extLst>
      <p:ext uri="{BB962C8B-B14F-4D97-AF65-F5344CB8AC3E}">
        <p14:creationId xmlns:p14="http://schemas.microsoft.com/office/powerpoint/2010/main" val="3987814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2786C6-B523-43C0-B40A-0A934096C160}"/>
              </a:ext>
            </a:extLst>
          </p:cNvPr>
          <p:cNvSpPr>
            <a:spLocks noGrp="1"/>
          </p:cNvSpPr>
          <p:nvPr>
            <p:ph type="title"/>
            <p:custDataLst>
              <p:tags r:id="rId1"/>
            </p:custDataLst>
          </p:nvPr>
        </p:nvSpPr>
        <p:spPr/>
        <p:txBody>
          <a:bodyPr/>
          <a:lstStyle/>
          <a:p>
            <a:r>
              <a:rPr lang="fr-FR"/>
              <a:t>Discriminations rencontrées entre</a:t>
            </a:r>
            <a:endParaRPr lang="fr-BE"/>
          </a:p>
        </p:txBody>
      </p:sp>
      <p:sp>
        <p:nvSpPr>
          <p:cNvPr id="3" name="Espace réservé du contenu 2">
            <a:extLst>
              <a:ext uri="{FF2B5EF4-FFF2-40B4-BE49-F238E27FC236}">
                <a16:creationId xmlns:a16="http://schemas.microsoft.com/office/drawing/2014/main" id="{964A62B5-DF95-427B-B059-93FAE2238C26}"/>
              </a:ext>
            </a:extLst>
          </p:cNvPr>
          <p:cNvSpPr>
            <a:spLocks noGrp="1"/>
          </p:cNvSpPr>
          <p:nvPr>
            <p:ph idx="1"/>
            <p:custDataLst>
              <p:tags r:id="rId2"/>
            </p:custDataLst>
          </p:nvPr>
        </p:nvSpPr>
        <p:spPr/>
        <p:txBody>
          <a:bodyPr>
            <a:normAutofit/>
          </a:bodyPr>
          <a:lstStyle/>
          <a:p>
            <a:pPr algn="just"/>
            <a:r>
              <a:rPr lang="fr-FR"/>
              <a:t>Les infirmiers dont la fonction ressortit à la catégorie 14 et les infirmiers dont la fonction ressortit à la catégorie 15 ;</a:t>
            </a:r>
          </a:p>
          <a:p>
            <a:pPr lvl="1" algn="just"/>
            <a:r>
              <a:rPr lang="fr-FR"/>
              <a:t>Différenciation au niveau de la fonction infirmier en hôpital</a:t>
            </a:r>
          </a:p>
          <a:p>
            <a:pPr lvl="2" algn="just"/>
            <a:r>
              <a:rPr lang="fr-FR"/>
              <a:t>Cat 14 A et Cat 14 B</a:t>
            </a:r>
          </a:p>
          <a:p>
            <a:pPr lvl="1" algn="just"/>
            <a:r>
              <a:rPr lang="fr-FR"/>
              <a:t>Ne correspond pas à la volonté du modèle</a:t>
            </a:r>
          </a:p>
          <a:p>
            <a:pPr lvl="1" algn="just"/>
            <a:r>
              <a:rPr lang="fr-FR"/>
              <a:t>Renforce la discrimination</a:t>
            </a:r>
          </a:p>
        </p:txBody>
      </p:sp>
    </p:spTree>
    <p:extLst>
      <p:ext uri="{BB962C8B-B14F-4D97-AF65-F5344CB8AC3E}">
        <p14:creationId xmlns:p14="http://schemas.microsoft.com/office/powerpoint/2010/main" val="3611652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2786C6-B523-43C0-B40A-0A934096C160}"/>
              </a:ext>
            </a:extLst>
          </p:cNvPr>
          <p:cNvSpPr>
            <a:spLocks noGrp="1"/>
          </p:cNvSpPr>
          <p:nvPr>
            <p:ph type="title"/>
            <p:custDataLst>
              <p:tags r:id="rId1"/>
            </p:custDataLst>
          </p:nvPr>
        </p:nvSpPr>
        <p:spPr/>
        <p:txBody>
          <a:bodyPr/>
          <a:lstStyle/>
          <a:p>
            <a:r>
              <a:rPr lang="fr-FR"/>
              <a:t>Discriminations rencontrées entre</a:t>
            </a:r>
            <a:endParaRPr lang="fr-BE"/>
          </a:p>
        </p:txBody>
      </p:sp>
      <p:sp>
        <p:nvSpPr>
          <p:cNvPr id="3" name="Espace réservé du contenu 2">
            <a:extLst>
              <a:ext uri="{FF2B5EF4-FFF2-40B4-BE49-F238E27FC236}">
                <a16:creationId xmlns:a16="http://schemas.microsoft.com/office/drawing/2014/main" id="{964A62B5-DF95-427B-B059-93FAE2238C26}"/>
              </a:ext>
            </a:extLst>
          </p:cNvPr>
          <p:cNvSpPr>
            <a:spLocks noGrp="1"/>
          </p:cNvSpPr>
          <p:nvPr>
            <p:ph idx="1"/>
            <p:custDataLst>
              <p:tags r:id="rId2"/>
            </p:custDataLst>
          </p:nvPr>
        </p:nvSpPr>
        <p:spPr/>
        <p:txBody>
          <a:bodyPr>
            <a:noAutofit/>
          </a:bodyPr>
          <a:lstStyle/>
          <a:p>
            <a:pPr algn="just"/>
            <a:r>
              <a:rPr lang="fr-BE"/>
              <a:t>Les infirmiers hygiénistes et les infirmiers chefs de service</a:t>
            </a:r>
          </a:p>
          <a:p>
            <a:pPr lvl="1" algn="just"/>
            <a:r>
              <a:rPr lang="fr-BE"/>
              <a:t>Même niveau de responsabilité </a:t>
            </a:r>
          </a:p>
          <a:p>
            <a:pPr lvl="1" algn="just"/>
            <a:r>
              <a:rPr lang="fr-BE"/>
              <a:t>Champ d’action étendu puisqu’elles concernent plus qu’une unité de soins. </a:t>
            </a:r>
          </a:p>
          <a:p>
            <a:pPr lvl="1" algn="just"/>
            <a:r>
              <a:rPr lang="fr-BE"/>
              <a:t>Rôle transversal occupé par l’infirmier hygiéniste &gt; l’infirmier en chef d’une unité ou coordinateur.</a:t>
            </a:r>
          </a:p>
        </p:txBody>
      </p:sp>
    </p:spTree>
    <p:extLst>
      <p:ext uri="{BB962C8B-B14F-4D97-AF65-F5344CB8AC3E}">
        <p14:creationId xmlns:p14="http://schemas.microsoft.com/office/powerpoint/2010/main" val="3507377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757A57A-FBD1-40D5-976E-0B4D4481A9FE}"/>
              </a:ext>
            </a:extLst>
          </p:cNvPr>
          <p:cNvSpPr>
            <a:spLocks noGrp="1"/>
          </p:cNvSpPr>
          <p:nvPr>
            <p:ph type="title"/>
            <p:custDataLst>
              <p:tags r:id="rId1"/>
            </p:custDataLst>
          </p:nvPr>
        </p:nvSpPr>
        <p:spPr/>
        <p:txBody>
          <a:bodyPr/>
          <a:lstStyle/>
          <a:p>
            <a:r>
              <a:rPr lang="fr-FR"/>
              <a:t>Agenda</a:t>
            </a:r>
            <a:endParaRPr lang="fr-BE"/>
          </a:p>
        </p:txBody>
      </p:sp>
      <p:sp>
        <p:nvSpPr>
          <p:cNvPr id="5" name="Espace réservé du contenu 4">
            <a:extLst>
              <a:ext uri="{FF2B5EF4-FFF2-40B4-BE49-F238E27FC236}">
                <a16:creationId xmlns:a16="http://schemas.microsoft.com/office/drawing/2014/main" id="{A2D390F3-7C0B-4826-AA70-A50AB3F05FEE}"/>
              </a:ext>
            </a:extLst>
          </p:cNvPr>
          <p:cNvSpPr>
            <a:spLocks noGrp="1"/>
          </p:cNvSpPr>
          <p:nvPr>
            <p:ph idx="1"/>
            <p:custDataLst>
              <p:tags r:id="rId2"/>
            </p:custDataLst>
          </p:nvPr>
        </p:nvSpPr>
        <p:spPr/>
        <p:txBody>
          <a:bodyPr/>
          <a:lstStyle/>
          <a:p>
            <a:r>
              <a:rPr lang="fr-FR"/>
              <a:t>Volontés - </a:t>
            </a:r>
            <a:r>
              <a:rPr lang="fr-FR" err="1"/>
              <a:t>Wensen</a:t>
            </a:r>
          </a:p>
          <a:p>
            <a:r>
              <a:rPr lang="fr-FR"/>
              <a:t>Préambule - </a:t>
            </a:r>
            <a:r>
              <a:rPr lang="fr-FR" err="1"/>
              <a:t>Voorwoord</a:t>
            </a:r>
          </a:p>
          <a:p>
            <a:r>
              <a:rPr lang="fr-FR"/>
              <a:t>Problèmes - </a:t>
            </a:r>
            <a:r>
              <a:rPr lang="fr-FR" err="1"/>
              <a:t>Problemen</a:t>
            </a:r>
            <a:r>
              <a:rPr lang="fr-FR"/>
              <a:t> </a:t>
            </a:r>
          </a:p>
          <a:p>
            <a:r>
              <a:rPr lang="fr-FR"/>
              <a:t>Discriminations  – </a:t>
            </a:r>
            <a:r>
              <a:rPr lang="fr-FR" err="1"/>
              <a:t>Ongelijkheden</a:t>
            </a:r>
          </a:p>
          <a:p>
            <a:r>
              <a:rPr lang="fr-FR"/>
              <a:t>Contrôle d’attribution - </a:t>
            </a:r>
            <a:r>
              <a:rPr lang="fr-FR" err="1"/>
              <a:t>Controle</a:t>
            </a:r>
          </a:p>
          <a:p>
            <a:r>
              <a:rPr lang="fr-FR"/>
              <a:t>Conclusions - </a:t>
            </a:r>
            <a:r>
              <a:rPr lang="fr-FR" err="1"/>
              <a:t>Conclusie</a:t>
            </a:r>
          </a:p>
          <a:p>
            <a:endParaRPr lang="fr-BE"/>
          </a:p>
        </p:txBody>
      </p:sp>
      <p:sp>
        <p:nvSpPr>
          <p:cNvPr id="6" name="Espace réservé du texte 5">
            <a:extLst>
              <a:ext uri="{FF2B5EF4-FFF2-40B4-BE49-F238E27FC236}">
                <a16:creationId xmlns:a16="http://schemas.microsoft.com/office/drawing/2014/main" id="{6C4E7AD1-1D5B-46DD-BD31-46768BFB4F2C}"/>
              </a:ext>
            </a:extLst>
          </p:cNvPr>
          <p:cNvSpPr>
            <a:spLocks noGrp="1"/>
          </p:cNvSpPr>
          <p:nvPr>
            <p:ph type="body" sz="half" idx="2"/>
            <p:custDataLst>
              <p:tags r:id="rId3"/>
            </p:custDataLst>
          </p:nvPr>
        </p:nvSpPr>
        <p:spPr/>
        <p:txBody>
          <a:bodyPr/>
          <a:lstStyle/>
          <a:p>
            <a:endParaRPr lang="fr-BE"/>
          </a:p>
        </p:txBody>
      </p:sp>
    </p:spTree>
    <p:extLst>
      <p:ext uri="{BB962C8B-B14F-4D97-AF65-F5344CB8AC3E}">
        <p14:creationId xmlns:p14="http://schemas.microsoft.com/office/powerpoint/2010/main" val="1943760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2786C6-B523-43C0-B40A-0A934096C160}"/>
              </a:ext>
            </a:extLst>
          </p:cNvPr>
          <p:cNvSpPr>
            <a:spLocks noGrp="1"/>
          </p:cNvSpPr>
          <p:nvPr>
            <p:ph type="title"/>
            <p:custDataLst>
              <p:tags r:id="rId1"/>
            </p:custDataLst>
          </p:nvPr>
        </p:nvSpPr>
        <p:spPr/>
        <p:txBody>
          <a:bodyPr/>
          <a:lstStyle/>
          <a:p>
            <a:r>
              <a:rPr lang="fr-FR"/>
              <a:t>Discriminations rencontrées</a:t>
            </a:r>
            <a:endParaRPr lang="fr-BE"/>
          </a:p>
        </p:txBody>
      </p:sp>
      <p:sp>
        <p:nvSpPr>
          <p:cNvPr id="3" name="Espace réservé du contenu 2">
            <a:extLst>
              <a:ext uri="{FF2B5EF4-FFF2-40B4-BE49-F238E27FC236}">
                <a16:creationId xmlns:a16="http://schemas.microsoft.com/office/drawing/2014/main" id="{964A62B5-DF95-427B-B059-93FAE2238C26}"/>
              </a:ext>
            </a:extLst>
          </p:cNvPr>
          <p:cNvSpPr>
            <a:spLocks noGrp="1"/>
          </p:cNvSpPr>
          <p:nvPr>
            <p:ph idx="1"/>
            <p:custDataLst>
              <p:tags r:id="rId2"/>
            </p:custDataLst>
          </p:nvPr>
        </p:nvSpPr>
        <p:spPr>
          <a:xfrm>
            <a:off x="1154955" y="2603500"/>
            <a:ext cx="8761412" cy="3416300"/>
          </a:xfrm>
        </p:spPr>
        <p:txBody>
          <a:bodyPr>
            <a:normAutofit/>
          </a:bodyPr>
          <a:lstStyle/>
          <a:p>
            <a:r>
              <a:rPr lang="fr-FR"/>
              <a:t>Les infirmiers-en chef (petite unité) et les infirmiers-en chef ;</a:t>
            </a:r>
          </a:p>
          <a:p>
            <a:pPr lvl="1"/>
            <a:r>
              <a:rPr lang="fr-BE"/>
              <a:t>Critère de discrimination = </a:t>
            </a:r>
            <a:r>
              <a:rPr lang="fr-BE" err="1"/>
              <a:t>Unisite</a:t>
            </a:r>
            <a:endParaRPr lang="fr-BE"/>
          </a:p>
          <a:p>
            <a:pPr lvl="2"/>
            <a:r>
              <a:rPr lang="fr-BE"/>
              <a:t>Pas clairement défini.</a:t>
            </a:r>
          </a:p>
          <a:p>
            <a:pPr lvl="1"/>
            <a:r>
              <a:rPr lang="fr-BE"/>
              <a:t>Disproportion à un </a:t>
            </a:r>
            <a:r>
              <a:rPr lang="fr-BE" err="1"/>
              <a:t>unisite</a:t>
            </a:r>
            <a:r>
              <a:rPr lang="fr-BE"/>
              <a:t> près </a:t>
            </a:r>
          </a:p>
          <a:p>
            <a:pPr lvl="1"/>
            <a:endParaRPr lang="fr-BE"/>
          </a:p>
          <a:p>
            <a:pPr lvl="1"/>
            <a:endParaRPr lang="fr-BE"/>
          </a:p>
        </p:txBody>
      </p:sp>
    </p:spTree>
    <p:extLst>
      <p:ext uri="{BB962C8B-B14F-4D97-AF65-F5344CB8AC3E}">
        <p14:creationId xmlns:p14="http://schemas.microsoft.com/office/powerpoint/2010/main" val="3190451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2786C6-B523-43C0-B40A-0A934096C160}"/>
              </a:ext>
            </a:extLst>
          </p:cNvPr>
          <p:cNvSpPr>
            <a:spLocks noGrp="1"/>
          </p:cNvSpPr>
          <p:nvPr>
            <p:ph type="title"/>
            <p:custDataLst>
              <p:tags r:id="rId1"/>
            </p:custDataLst>
          </p:nvPr>
        </p:nvSpPr>
        <p:spPr/>
        <p:txBody>
          <a:bodyPr/>
          <a:lstStyle/>
          <a:p>
            <a:r>
              <a:rPr lang="fr-FR"/>
              <a:t>Discriminations rencontrées</a:t>
            </a:r>
            <a:endParaRPr lang="fr-BE"/>
          </a:p>
        </p:txBody>
      </p:sp>
      <p:sp>
        <p:nvSpPr>
          <p:cNvPr id="3" name="Espace réservé du contenu 2">
            <a:extLst>
              <a:ext uri="{FF2B5EF4-FFF2-40B4-BE49-F238E27FC236}">
                <a16:creationId xmlns:a16="http://schemas.microsoft.com/office/drawing/2014/main" id="{964A62B5-DF95-427B-B059-93FAE2238C26}"/>
              </a:ext>
            </a:extLst>
          </p:cNvPr>
          <p:cNvSpPr>
            <a:spLocks noGrp="1"/>
          </p:cNvSpPr>
          <p:nvPr>
            <p:ph idx="1"/>
            <p:custDataLst>
              <p:tags r:id="rId2"/>
            </p:custDataLst>
          </p:nvPr>
        </p:nvSpPr>
        <p:spPr>
          <a:xfrm>
            <a:off x="1154955" y="2603500"/>
            <a:ext cx="8761412" cy="3416300"/>
          </a:xfrm>
        </p:spPr>
        <p:txBody>
          <a:bodyPr>
            <a:normAutofit/>
          </a:bodyPr>
          <a:lstStyle/>
          <a:p>
            <a:r>
              <a:rPr lang="fr-FR"/>
              <a:t>L’infirmier-en chef (petite unité) et l’infirmier-en chef adjoint (petite unité)</a:t>
            </a:r>
          </a:p>
          <a:p>
            <a:pPr lvl="1"/>
            <a:r>
              <a:rPr lang="fr-FR"/>
              <a:t>Renforce la discrimination précédente </a:t>
            </a:r>
          </a:p>
          <a:p>
            <a:pPr lvl="1"/>
            <a:r>
              <a:rPr lang="fr-FR"/>
              <a:t>Disproportion franche avec le niveau de responsabilité</a:t>
            </a:r>
          </a:p>
        </p:txBody>
      </p:sp>
    </p:spTree>
    <p:extLst>
      <p:ext uri="{BB962C8B-B14F-4D97-AF65-F5344CB8AC3E}">
        <p14:creationId xmlns:p14="http://schemas.microsoft.com/office/powerpoint/2010/main" val="2877315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FA3582B-8C61-4DDA-82BA-21A216FD5FF3}"/>
              </a:ext>
            </a:extLst>
          </p:cNvPr>
          <p:cNvPicPr>
            <a:picLocks noChangeAspect="1"/>
          </p:cNvPicPr>
          <p:nvPr>
            <p:custDataLst>
              <p:tags r:id="rId1"/>
            </p:custDataLst>
          </p:nvPr>
        </p:nvPicPr>
        <p:blipFill>
          <a:blip r:embed="rId17"/>
          <a:stretch>
            <a:fillRect/>
          </a:stretch>
        </p:blipFill>
        <p:spPr>
          <a:xfrm>
            <a:off x="646015" y="0"/>
            <a:ext cx="10899969" cy="6858000"/>
          </a:xfrm>
          <a:prstGeom prst="rect">
            <a:avLst/>
          </a:prstGeom>
        </p:spPr>
      </p:pic>
      <p:sp>
        <p:nvSpPr>
          <p:cNvPr id="36" name="ZoneTexte 35">
            <a:extLst>
              <a:ext uri="{FF2B5EF4-FFF2-40B4-BE49-F238E27FC236}">
                <a16:creationId xmlns:a16="http://schemas.microsoft.com/office/drawing/2014/main" id="{4AE5C237-6AD7-4B07-8C1C-860550759D96}"/>
              </a:ext>
            </a:extLst>
          </p:cNvPr>
          <p:cNvSpPr txBox="1"/>
          <p:nvPr>
            <p:custDataLst>
              <p:tags r:id="rId2"/>
            </p:custDataLst>
          </p:nvPr>
        </p:nvSpPr>
        <p:spPr>
          <a:xfrm>
            <a:off x="1750422" y="1236172"/>
            <a:ext cx="1533895" cy="18466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fr-BE" sz="600" err="1"/>
              <a:t>Xxxx</a:t>
            </a:r>
            <a:r>
              <a:rPr lang="fr-BE" sz="600"/>
              <a:t>-Formation permanente ?</a:t>
            </a:r>
          </a:p>
        </p:txBody>
      </p:sp>
      <p:cxnSp>
        <p:nvCxnSpPr>
          <p:cNvPr id="7" name="Connecteur droit avec flèche 6">
            <a:extLst>
              <a:ext uri="{FF2B5EF4-FFF2-40B4-BE49-F238E27FC236}">
                <a16:creationId xmlns:a16="http://schemas.microsoft.com/office/drawing/2014/main" id="{321AA04A-CAC6-483E-A300-545108770348}"/>
              </a:ext>
            </a:extLst>
          </p:cNvPr>
          <p:cNvCxnSpPr/>
          <p:nvPr>
            <p:custDataLst>
              <p:tags r:id="rId3"/>
            </p:custDataLst>
          </p:nvPr>
        </p:nvCxnSpPr>
        <p:spPr>
          <a:xfrm>
            <a:off x="2809702" y="1188720"/>
            <a:ext cx="540327" cy="556953"/>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8" name="Connecteur droit avec flèche 7">
            <a:extLst>
              <a:ext uri="{FF2B5EF4-FFF2-40B4-BE49-F238E27FC236}">
                <a16:creationId xmlns:a16="http://schemas.microsoft.com/office/drawing/2014/main" id="{37138292-F649-4BF3-AE36-79A107901448}"/>
              </a:ext>
            </a:extLst>
          </p:cNvPr>
          <p:cNvCxnSpPr>
            <a:cxnSpLocks/>
          </p:cNvCxnSpPr>
          <p:nvPr>
            <p:custDataLst>
              <p:tags r:id="rId4"/>
            </p:custDataLst>
          </p:nvPr>
        </p:nvCxnSpPr>
        <p:spPr>
          <a:xfrm>
            <a:off x="4483331" y="1532313"/>
            <a:ext cx="304800" cy="279862"/>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11" name="Connecteur : en arc 10">
            <a:extLst>
              <a:ext uri="{FF2B5EF4-FFF2-40B4-BE49-F238E27FC236}">
                <a16:creationId xmlns:a16="http://schemas.microsoft.com/office/drawing/2014/main" id="{A606CC57-BDA7-4B63-B610-80C78D511800}"/>
              </a:ext>
            </a:extLst>
          </p:cNvPr>
          <p:cNvCxnSpPr>
            <a:cxnSpLocks/>
          </p:cNvCxnSpPr>
          <p:nvPr>
            <p:custDataLst>
              <p:tags r:id="rId5"/>
            </p:custDataLst>
          </p:nvPr>
        </p:nvCxnSpPr>
        <p:spPr>
          <a:xfrm rot="10800000" flipV="1">
            <a:off x="4635731" y="1895302"/>
            <a:ext cx="293718" cy="191196"/>
          </a:xfrm>
          <a:prstGeom prst="curvedConnector3">
            <a:avLst>
              <a:gd name="adj1" fmla="val -54716"/>
            </a:avLst>
          </a:prstGeom>
          <a:ln>
            <a:solidFill>
              <a:srgbClr val="FF0000"/>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8" name="Rectangle : coins arrondis 27">
            <a:extLst>
              <a:ext uri="{FF2B5EF4-FFF2-40B4-BE49-F238E27FC236}">
                <a16:creationId xmlns:a16="http://schemas.microsoft.com/office/drawing/2014/main" id="{DCD05362-64DF-4658-840F-CDAB94EC7231}"/>
              </a:ext>
            </a:extLst>
          </p:cNvPr>
          <p:cNvSpPr/>
          <p:nvPr>
            <p:custDataLst>
              <p:tags r:id="rId6"/>
            </p:custDataLst>
          </p:nvPr>
        </p:nvSpPr>
        <p:spPr>
          <a:xfrm>
            <a:off x="3363884" y="3906982"/>
            <a:ext cx="1072342" cy="99753"/>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BE"/>
          </a:p>
        </p:txBody>
      </p:sp>
      <p:sp>
        <p:nvSpPr>
          <p:cNvPr id="29" name="Rectangle : coins arrondis 28">
            <a:extLst>
              <a:ext uri="{FF2B5EF4-FFF2-40B4-BE49-F238E27FC236}">
                <a16:creationId xmlns:a16="http://schemas.microsoft.com/office/drawing/2014/main" id="{36621809-35D5-4F1A-BBA7-A2FAC04958BA}"/>
              </a:ext>
            </a:extLst>
          </p:cNvPr>
          <p:cNvSpPr/>
          <p:nvPr>
            <p:custDataLst>
              <p:tags r:id="rId7"/>
            </p:custDataLst>
          </p:nvPr>
        </p:nvSpPr>
        <p:spPr>
          <a:xfrm>
            <a:off x="3350029" y="4588625"/>
            <a:ext cx="1072342" cy="133005"/>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BE"/>
          </a:p>
        </p:txBody>
      </p:sp>
      <p:sp>
        <p:nvSpPr>
          <p:cNvPr id="30" name="Rectangle : coins arrondis 29">
            <a:extLst>
              <a:ext uri="{FF2B5EF4-FFF2-40B4-BE49-F238E27FC236}">
                <a16:creationId xmlns:a16="http://schemas.microsoft.com/office/drawing/2014/main" id="{A0D24B1B-E65B-4DE5-A1B5-F9FBA3A50486}"/>
              </a:ext>
            </a:extLst>
          </p:cNvPr>
          <p:cNvSpPr/>
          <p:nvPr>
            <p:custDataLst>
              <p:tags r:id="rId8"/>
            </p:custDataLst>
          </p:nvPr>
        </p:nvSpPr>
        <p:spPr>
          <a:xfrm>
            <a:off x="3363884" y="4842165"/>
            <a:ext cx="1072342" cy="99753"/>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BE"/>
          </a:p>
        </p:txBody>
      </p:sp>
      <p:sp>
        <p:nvSpPr>
          <p:cNvPr id="31" name="Rectangle : coins arrondis 30">
            <a:extLst>
              <a:ext uri="{FF2B5EF4-FFF2-40B4-BE49-F238E27FC236}">
                <a16:creationId xmlns:a16="http://schemas.microsoft.com/office/drawing/2014/main" id="{21BD03DF-DC1D-42F8-B616-E766EEEDEDAD}"/>
              </a:ext>
            </a:extLst>
          </p:cNvPr>
          <p:cNvSpPr/>
          <p:nvPr>
            <p:custDataLst>
              <p:tags r:id="rId9"/>
            </p:custDataLst>
          </p:nvPr>
        </p:nvSpPr>
        <p:spPr>
          <a:xfrm>
            <a:off x="3363883" y="4272740"/>
            <a:ext cx="1565565" cy="191197"/>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BE"/>
          </a:p>
        </p:txBody>
      </p:sp>
      <p:sp>
        <p:nvSpPr>
          <p:cNvPr id="32" name="Rectangle : coins arrondis 31">
            <a:extLst>
              <a:ext uri="{FF2B5EF4-FFF2-40B4-BE49-F238E27FC236}">
                <a16:creationId xmlns:a16="http://schemas.microsoft.com/office/drawing/2014/main" id="{BD2DFE48-4914-49A0-8664-D91BD329F4B5}"/>
              </a:ext>
            </a:extLst>
          </p:cNvPr>
          <p:cNvSpPr/>
          <p:nvPr>
            <p:custDataLst>
              <p:tags r:id="rId10"/>
            </p:custDataLst>
          </p:nvPr>
        </p:nvSpPr>
        <p:spPr>
          <a:xfrm>
            <a:off x="3363884" y="4715395"/>
            <a:ext cx="1072342" cy="133005"/>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BE"/>
          </a:p>
        </p:txBody>
      </p:sp>
      <p:sp>
        <p:nvSpPr>
          <p:cNvPr id="33" name="Rectangle : coins arrondis 32">
            <a:extLst>
              <a:ext uri="{FF2B5EF4-FFF2-40B4-BE49-F238E27FC236}">
                <a16:creationId xmlns:a16="http://schemas.microsoft.com/office/drawing/2014/main" id="{FCDE8B13-930E-45A0-9D5F-EDED4DE65F42}"/>
              </a:ext>
            </a:extLst>
          </p:cNvPr>
          <p:cNvSpPr/>
          <p:nvPr>
            <p:custDataLst>
              <p:tags r:id="rId11"/>
            </p:custDataLst>
          </p:nvPr>
        </p:nvSpPr>
        <p:spPr>
          <a:xfrm>
            <a:off x="3350029" y="3659678"/>
            <a:ext cx="1072342" cy="133005"/>
          </a:xfrm>
          <a:prstGeom prst="roundRect">
            <a:avLst/>
          </a:prstGeom>
          <a:solidFill>
            <a:schemeClr val="accent5">
              <a:alpha val="50000"/>
            </a:schemeClr>
          </a:solidFill>
          <a:ln>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fr-BE">
              <a:solidFill>
                <a:srgbClr val="FF0000"/>
              </a:solidFill>
            </a:endParaRPr>
          </a:p>
        </p:txBody>
      </p:sp>
      <p:sp>
        <p:nvSpPr>
          <p:cNvPr id="35" name="ZoneTexte 34">
            <a:extLst>
              <a:ext uri="{FF2B5EF4-FFF2-40B4-BE49-F238E27FC236}">
                <a16:creationId xmlns:a16="http://schemas.microsoft.com/office/drawing/2014/main" id="{51009B96-1CD3-42CD-B080-E2D9D7964B81}"/>
              </a:ext>
            </a:extLst>
          </p:cNvPr>
          <p:cNvSpPr txBox="1"/>
          <p:nvPr>
            <p:custDataLst>
              <p:tags r:id="rId12"/>
            </p:custDataLst>
          </p:nvPr>
        </p:nvSpPr>
        <p:spPr>
          <a:xfrm>
            <a:off x="4436226" y="2458833"/>
            <a:ext cx="1000298" cy="21544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fr-BE" sz="600" err="1"/>
              <a:t>xxxx</a:t>
            </a:r>
            <a:r>
              <a:rPr lang="fr-BE" sz="600"/>
              <a:t>-Perfusionniste</a:t>
            </a:r>
            <a:r>
              <a:rPr lang="fr-BE" sz="800"/>
              <a:t> ?</a:t>
            </a:r>
          </a:p>
        </p:txBody>
      </p:sp>
      <p:sp>
        <p:nvSpPr>
          <p:cNvPr id="37" name="ZoneTexte 36">
            <a:extLst>
              <a:ext uri="{FF2B5EF4-FFF2-40B4-BE49-F238E27FC236}">
                <a16:creationId xmlns:a16="http://schemas.microsoft.com/office/drawing/2014/main" id="{1622337D-3338-47C6-877A-E53177A2725D}"/>
              </a:ext>
            </a:extLst>
          </p:cNvPr>
          <p:cNvSpPr txBox="1"/>
          <p:nvPr>
            <p:custDataLst>
              <p:tags r:id="rId13"/>
            </p:custDataLst>
          </p:nvPr>
        </p:nvSpPr>
        <p:spPr>
          <a:xfrm rot="16200000">
            <a:off x="-3062053" y="3244335"/>
            <a:ext cx="6858001" cy="369332"/>
          </a:xfrm>
          <a:prstGeom prst="rect">
            <a:avLst/>
          </a:prstGeom>
          <a:noFill/>
        </p:spPr>
        <p:txBody>
          <a:bodyPr wrap="square" rtlCol="0">
            <a:spAutoFit/>
          </a:bodyPr>
          <a:lstStyle/>
          <a:p>
            <a:pPr algn="ctr"/>
            <a:r>
              <a:rPr lang="fr-BE"/>
              <a:t>Modèle CFAI ? </a:t>
            </a:r>
            <a:r>
              <a:rPr lang="fr-BE" sz="1600"/>
              <a:t>IRSG</a:t>
            </a:r>
            <a:r>
              <a:rPr lang="fr-BE"/>
              <a:t>?</a:t>
            </a:r>
          </a:p>
        </p:txBody>
      </p:sp>
      <p:sp>
        <p:nvSpPr>
          <p:cNvPr id="39" name="ZoneTexte 38">
            <a:extLst>
              <a:ext uri="{FF2B5EF4-FFF2-40B4-BE49-F238E27FC236}">
                <a16:creationId xmlns:a16="http://schemas.microsoft.com/office/drawing/2014/main" id="{EAA601BA-5BCF-44A6-BD6C-312441EDF9BD}"/>
              </a:ext>
            </a:extLst>
          </p:cNvPr>
          <p:cNvSpPr txBox="1"/>
          <p:nvPr>
            <p:custDataLst>
              <p:tags r:id="rId14"/>
            </p:custDataLst>
          </p:nvPr>
        </p:nvSpPr>
        <p:spPr>
          <a:xfrm>
            <a:off x="3350029" y="5379520"/>
            <a:ext cx="1533895" cy="18466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fr-BE" sz="600" err="1"/>
              <a:t>Xxxx</a:t>
            </a:r>
            <a:r>
              <a:rPr lang="fr-BE" sz="600"/>
              <a:t>-ASH ?</a:t>
            </a:r>
          </a:p>
        </p:txBody>
      </p:sp>
      <p:sp>
        <p:nvSpPr>
          <p:cNvPr id="42" name="ZoneTexte 41">
            <a:extLst>
              <a:ext uri="{FF2B5EF4-FFF2-40B4-BE49-F238E27FC236}">
                <a16:creationId xmlns:a16="http://schemas.microsoft.com/office/drawing/2014/main" id="{2A0F7135-FE08-4D04-BDFA-036C8FFAF721}"/>
              </a:ext>
            </a:extLst>
          </p:cNvPr>
          <p:cNvSpPr txBox="1"/>
          <p:nvPr>
            <p:custDataLst>
              <p:tags r:id="rId15"/>
            </p:custDataLst>
          </p:nvPr>
        </p:nvSpPr>
        <p:spPr>
          <a:xfrm rot="5400000">
            <a:off x="8400118" y="3136614"/>
            <a:ext cx="6858001" cy="584775"/>
          </a:xfrm>
          <a:prstGeom prst="rect">
            <a:avLst/>
          </a:prstGeom>
          <a:noFill/>
        </p:spPr>
        <p:txBody>
          <a:bodyPr wrap="square" rtlCol="0">
            <a:spAutoFit/>
          </a:bodyPr>
          <a:lstStyle/>
          <a:p>
            <a:pPr algn="ctr"/>
            <a:r>
              <a:rPr lang="fr-BE" sz="1600"/>
              <a:t>Quid des fonctions non reconnues légalement mais valorisées IFIC V.S. fonctions légales reconnues mais non valorisées?</a:t>
            </a:r>
          </a:p>
        </p:txBody>
      </p:sp>
    </p:spTree>
    <p:extLst>
      <p:ext uri="{BB962C8B-B14F-4D97-AF65-F5344CB8AC3E}">
        <p14:creationId xmlns:p14="http://schemas.microsoft.com/office/powerpoint/2010/main" val="521399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9">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 name="Rectangle 18">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itre 2">
            <a:extLst>
              <a:ext uri="{FF2B5EF4-FFF2-40B4-BE49-F238E27FC236}">
                <a16:creationId xmlns:a16="http://schemas.microsoft.com/office/drawing/2014/main" id="{60950058-3C2C-4A08-BBB8-3161659D0EFC}"/>
              </a:ext>
            </a:extLst>
          </p:cNvPr>
          <p:cNvSpPr>
            <a:spLocks noGrp="1"/>
          </p:cNvSpPr>
          <p:nvPr>
            <p:ph type="title"/>
          </p:nvPr>
        </p:nvSpPr>
        <p:spPr>
          <a:xfrm>
            <a:off x="8160773" y="1113062"/>
            <a:ext cx="3382297" cy="3281957"/>
          </a:xfrm>
        </p:spPr>
        <p:txBody>
          <a:bodyPr vert="horz" lIns="91440" tIns="45720" rIns="91440" bIns="45720" rtlCol="0" anchor="b">
            <a:normAutofit/>
          </a:bodyPr>
          <a:lstStyle/>
          <a:p>
            <a:r>
              <a:rPr lang="en-US" sz="4400" err="1"/>
              <a:t>Modèle</a:t>
            </a:r>
            <a:r>
              <a:rPr lang="en-US" sz="4400"/>
              <a:t> de </a:t>
            </a:r>
            <a:r>
              <a:rPr lang="en-US" sz="4400" err="1"/>
              <a:t>fonctions</a:t>
            </a:r>
            <a:endParaRPr lang="en-US" sz="4400" b="0" i="0" kern="1200" err="1">
              <a:latin typeface="+mj-lt"/>
              <a:ea typeface="+mj-ea"/>
              <a:cs typeface="+mj-cs"/>
            </a:endParaRPr>
          </a:p>
        </p:txBody>
      </p:sp>
      <p:pic>
        <p:nvPicPr>
          <p:cNvPr id="5" name="Image 5" descr="Une image contenant capture d’écran&#10;&#10;Description générée avec un niveau de confiance très élevé">
            <a:extLst>
              <a:ext uri="{FF2B5EF4-FFF2-40B4-BE49-F238E27FC236}">
                <a16:creationId xmlns:a16="http://schemas.microsoft.com/office/drawing/2014/main" id="{7FD3F91B-0100-4DD1-8556-C33C1DCDE6A0}"/>
              </a:ext>
            </a:extLst>
          </p:cNvPr>
          <p:cNvPicPr>
            <a:picLocks noGrp="1" noChangeAspect="1"/>
          </p:cNvPicPr>
          <p:nvPr>
            <p:ph idx="1"/>
          </p:nvPr>
        </p:nvPicPr>
        <p:blipFill>
          <a:blip r:embed="rId3"/>
          <a:stretch>
            <a:fillRect/>
          </a:stretch>
        </p:blipFill>
        <p:spPr>
          <a:xfrm>
            <a:off x="1329739" y="1113063"/>
            <a:ext cx="6030955" cy="46287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825525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24" name="Rectangle 23">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Oval 24">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2" name="Rectangle 31">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itre 2">
            <a:extLst>
              <a:ext uri="{FF2B5EF4-FFF2-40B4-BE49-F238E27FC236}">
                <a16:creationId xmlns:a16="http://schemas.microsoft.com/office/drawing/2014/main" id="{60950058-3C2C-4A08-BBB8-3161659D0EFC}"/>
              </a:ext>
            </a:extLst>
          </p:cNvPr>
          <p:cNvSpPr>
            <a:spLocks noGrp="1"/>
          </p:cNvSpPr>
          <p:nvPr>
            <p:ph type="title"/>
          </p:nvPr>
        </p:nvSpPr>
        <p:spPr>
          <a:xfrm>
            <a:off x="8160773" y="1113062"/>
            <a:ext cx="3382297" cy="3281957"/>
          </a:xfrm>
        </p:spPr>
        <p:txBody>
          <a:bodyPr vert="horz" lIns="91440" tIns="45720" rIns="91440" bIns="45720" rtlCol="0" anchor="b">
            <a:normAutofit/>
          </a:bodyPr>
          <a:lstStyle/>
          <a:p>
            <a:r>
              <a:rPr lang="en-US" sz="4400" b="0" i="0" kern="1200">
                <a:latin typeface="+mj-lt"/>
                <a:ea typeface="+mj-ea"/>
                <a:cs typeface="+mj-cs"/>
              </a:rPr>
              <a:t>Modèle de fonctions</a:t>
            </a:r>
          </a:p>
        </p:txBody>
      </p:sp>
      <p:pic>
        <p:nvPicPr>
          <p:cNvPr id="18" name="Image 18" descr="Une image contenant capture d’écran&#10;&#10;Description générée avec un niveau de confiance très élevé">
            <a:extLst>
              <a:ext uri="{FF2B5EF4-FFF2-40B4-BE49-F238E27FC236}">
                <a16:creationId xmlns:a16="http://schemas.microsoft.com/office/drawing/2014/main" id="{2B7612A2-1547-4C88-8555-6DB5D4AA6B6D}"/>
              </a:ext>
            </a:extLst>
          </p:cNvPr>
          <p:cNvPicPr>
            <a:picLocks noGrp="1" noChangeAspect="1"/>
          </p:cNvPicPr>
          <p:nvPr>
            <p:ph idx="1"/>
          </p:nvPr>
        </p:nvPicPr>
        <p:blipFill>
          <a:blip r:embed="rId3"/>
          <a:stretch>
            <a:fillRect/>
          </a:stretch>
        </p:blipFill>
        <p:spPr>
          <a:xfrm>
            <a:off x="1349257" y="1113063"/>
            <a:ext cx="5991919" cy="46287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774671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46173F-DDF9-46C9-8BF5-DD27618190A0}"/>
              </a:ext>
            </a:extLst>
          </p:cNvPr>
          <p:cNvSpPr>
            <a:spLocks noGrp="1"/>
          </p:cNvSpPr>
          <p:nvPr>
            <p:ph type="title"/>
            <p:custDataLst>
              <p:tags r:id="rId1"/>
            </p:custDataLst>
          </p:nvPr>
        </p:nvSpPr>
        <p:spPr/>
        <p:txBody>
          <a:bodyPr/>
          <a:lstStyle/>
          <a:p>
            <a:r>
              <a:rPr lang="fr-BE"/>
              <a:t>Contrôle d’attribution - </a:t>
            </a:r>
            <a:r>
              <a:rPr lang="fr-BE" err="1"/>
              <a:t>Controle</a:t>
            </a:r>
            <a:endParaRPr lang="fr-BE"/>
          </a:p>
        </p:txBody>
      </p:sp>
      <p:sp>
        <p:nvSpPr>
          <p:cNvPr id="3" name="Espace réservé du contenu 2">
            <a:extLst>
              <a:ext uri="{FF2B5EF4-FFF2-40B4-BE49-F238E27FC236}">
                <a16:creationId xmlns:a16="http://schemas.microsoft.com/office/drawing/2014/main" id="{F32CA4F9-034D-4930-B79A-C0735DF17EB1}"/>
              </a:ext>
            </a:extLst>
          </p:cNvPr>
          <p:cNvSpPr>
            <a:spLocks noGrp="1"/>
          </p:cNvSpPr>
          <p:nvPr>
            <p:ph idx="1"/>
            <p:custDataLst>
              <p:tags r:id="rId2"/>
            </p:custDataLst>
          </p:nvPr>
        </p:nvSpPr>
        <p:spPr/>
        <p:txBody>
          <a:bodyPr/>
          <a:lstStyle/>
          <a:p>
            <a:r>
              <a:rPr lang="fr-BE"/>
              <a:t>Qui va avoir en charge le contrôle de la bonne application du système ?</a:t>
            </a:r>
          </a:p>
          <a:p>
            <a:r>
              <a:rPr lang="fr-BE"/>
              <a:t>Quid si un hôpital a surclassé ?</a:t>
            </a:r>
          </a:p>
          <a:p>
            <a:r>
              <a:rPr lang="fr-BE"/>
              <a:t>Quid si un hôpital a sous-classé ?</a:t>
            </a:r>
          </a:p>
          <a:p>
            <a:r>
              <a:rPr lang="fr-BE"/>
              <a:t>Comment les recours externes vont-ils influencer le modèle et les hôpitaux ?</a:t>
            </a:r>
          </a:p>
        </p:txBody>
      </p:sp>
    </p:spTree>
    <p:extLst>
      <p:ext uri="{BB962C8B-B14F-4D97-AF65-F5344CB8AC3E}">
        <p14:creationId xmlns:p14="http://schemas.microsoft.com/office/powerpoint/2010/main" val="1900768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p:cNvSpPr>
            <a:spLocks noGrp="1"/>
          </p:cNvSpPr>
          <p:nvPr>
            <p:ph type="title"/>
            <p:custDataLst>
              <p:tags r:id="rId1"/>
            </p:custDataLst>
          </p:nvPr>
        </p:nvSpPr>
        <p:spPr>
          <a:xfrm>
            <a:off x="836247" y="1085549"/>
            <a:ext cx="3430947" cy="4686903"/>
          </a:xfrm>
        </p:spPr>
        <p:txBody>
          <a:bodyPr anchor="ctr">
            <a:normAutofit/>
          </a:bodyPr>
          <a:lstStyle/>
          <a:p>
            <a:pPr algn="r"/>
            <a:r>
              <a:rPr lang="fr-BE">
                <a:solidFill>
                  <a:schemeClr val="tx1"/>
                </a:solidFill>
              </a:rPr>
              <a:t>Conclusions</a:t>
            </a:r>
            <a:br>
              <a:rPr lang="fr-BE">
                <a:solidFill>
                  <a:schemeClr val="tx1"/>
                </a:solidFill>
              </a:rPr>
            </a:br>
            <a:r>
              <a:rPr lang="fr-BE" err="1">
                <a:solidFill>
                  <a:schemeClr val="tx1"/>
                </a:solidFill>
              </a:rPr>
              <a:t>Conclusie</a:t>
            </a:r>
            <a:endParaRPr lang="nl-BE" err="1">
              <a:solidFill>
                <a:schemeClr val="tx1"/>
              </a:solidFill>
            </a:endParaRPr>
          </a:p>
          <a:p>
            <a:pPr algn="r"/>
            <a:endParaRPr lang="nl-BE">
              <a:solidFill>
                <a:schemeClr val="tx1"/>
              </a:solidFill>
            </a:endParaRPr>
          </a:p>
        </p:txBody>
      </p:sp>
      <p:cxnSp>
        <p:nvCxnSpPr>
          <p:cNvPr id="16" name="Straight Connector 15">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custDataLst>
              <p:tags r:id="rId2"/>
            </p:custDataLst>
          </p:nvPr>
        </p:nvSpPr>
        <p:spPr>
          <a:xfrm>
            <a:off x="5041399" y="1085549"/>
            <a:ext cx="5579707" cy="4686903"/>
          </a:xfrm>
        </p:spPr>
        <p:txBody>
          <a:bodyPr vert="horz" lIns="91440" tIns="45720" rIns="91440" bIns="45720" rtlCol="0" anchor="ctr">
            <a:normAutofit/>
          </a:bodyPr>
          <a:lstStyle/>
          <a:p>
            <a:r>
              <a:rPr lang="nl-BE">
                <a:solidFill>
                  <a:schemeClr val="tx1"/>
                </a:solidFill>
              </a:rPr>
              <a:t>VPK is knelpuntberoep: uitgebreid en complex takenpakket, onregelmatig werken, hoge werkdruk, grote verantwoordelijkheid, …</a:t>
            </a:r>
          </a:p>
          <a:p>
            <a:pPr lvl="1"/>
            <a:r>
              <a:rPr lang="nl-BE">
                <a:solidFill>
                  <a:schemeClr val="tx1"/>
                </a:solidFill>
              </a:rPr>
              <a:t>Zijn er nog algemeen </a:t>
            </a:r>
            <a:r>
              <a:rPr lang="nl-BE" err="1">
                <a:solidFill>
                  <a:schemeClr val="tx1"/>
                </a:solidFill>
              </a:rPr>
              <a:t>vpk</a:t>
            </a:r>
            <a:r>
              <a:rPr lang="nl-BE">
                <a:solidFill>
                  <a:schemeClr val="tx1"/>
                </a:solidFill>
              </a:rPr>
              <a:t> of is iedere </a:t>
            </a:r>
            <a:r>
              <a:rPr lang="nl-BE" err="1">
                <a:solidFill>
                  <a:schemeClr val="tx1"/>
                </a:solidFill>
              </a:rPr>
              <a:t>vpk</a:t>
            </a:r>
            <a:r>
              <a:rPr lang="nl-BE">
                <a:solidFill>
                  <a:schemeClr val="tx1"/>
                </a:solidFill>
              </a:rPr>
              <a:t> reeds gespecialiseerd (</a:t>
            </a:r>
            <a:r>
              <a:rPr lang="nl-BE" err="1">
                <a:solidFill>
                  <a:schemeClr val="tx1"/>
                </a:solidFill>
              </a:rPr>
              <a:t>pneumovpk</a:t>
            </a:r>
            <a:r>
              <a:rPr lang="nl-BE">
                <a:solidFill>
                  <a:schemeClr val="tx1"/>
                </a:solidFill>
              </a:rPr>
              <a:t>, </a:t>
            </a:r>
            <a:r>
              <a:rPr lang="nl-BE" err="1">
                <a:solidFill>
                  <a:schemeClr val="tx1"/>
                </a:solidFill>
              </a:rPr>
              <a:t>nefro</a:t>
            </a:r>
            <a:r>
              <a:rPr lang="nl-BE">
                <a:solidFill>
                  <a:schemeClr val="tx1"/>
                </a:solidFill>
              </a:rPr>
              <a:t> </a:t>
            </a:r>
            <a:r>
              <a:rPr lang="nl-BE" err="1">
                <a:solidFill>
                  <a:schemeClr val="tx1"/>
                </a:solidFill>
              </a:rPr>
              <a:t>vpk</a:t>
            </a:r>
            <a:r>
              <a:rPr lang="nl-BE">
                <a:solidFill>
                  <a:schemeClr val="tx1"/>
                </a:solidFill>
              </a:rPr>
              <a:t>, …) door de complexere zorg die blijft evolueren.</a:t>
            </a:r>
          </a:p>
          <a:p>
            <a:pPr lvl="1"/>
            <a:r>
              <a:rPr lang="nl-BE">
                <a:solidFill>
                  <a:schemeClr val="tx1"/>
                </a:solidFill>
              </a:rPr>
              <a:t>De huidige maatregelen hypothekeren het toekomstig </a:t>
            </a:r>
            <a:r>
              <a:rPr lang="nl-BE" err="1">
                <a:solidFill>
                  <a:schemeClr val="tx1"/>
                </a:solidFill>
              </a:rPr>
              <a:t>vpk</a:t>
            </a:r>
            <a:r>
              <a:rPr lang="nl-BE">
                <a:solidFill>
                  <a:schemeClr val="tx1"/>
                </a:solidFill>
              </a:rPr>
              <a:t> beroep en het engagement van zovele tienduizenden </a:t>
            </a:r>
            <a:r>
              <a:rPr lang="nl-BE" err="1">
                <a:solidFill>
                  <a:schemeClr val="tx1"/>
                </a:solidFill>
              </a:rPr>
              <a:t>vpk</a:t>
            </a:r>
            <a:r>
              <a:rPr lang="nl-BE">
                <a:solidFill>
                  <a:schemeClr val="tx1"/>
                </a:solidFill>
              </a:rPr>
              <a:t> – en uiteraard ook de Q en betaalbaarheid van de zorg…</a:t>
            </a:r>
          </a:p>
          <a:p>
            <a:pPr lvl="1"/>
            <a:r>
              <a:rPr lang="nl-BE">
                <a:solidFill>
                  <a:schemeClr val="tx1"/>
                </a:solidFill>
              </a:rPr>
              <a:t>Verpleegkundigen met een Europees profiel horen thuis in classificatie 15</a:t>
            </a:r>
          </a:p>
          <a:p>
            <a:pPr lvl="1"/>
            <a:endParaRPr lang="nl-BE">
              <a:solidFill>
                <a:schemeClr val="tx1"/>
              </a:solidFill>
            </a:endParaRPr>
          </a:p>
          <a:p>
            <a:endParaRPr lang="nl-BE">
              <a:solidFill>
                <a:schemeClr val="tx1"/>
              </a:solidFill>
            </a:endParaRPr>
          </a:p>
        </p:txBody>
      </p:sp>
      <p:sp>
        <p:nvSpPr>
          <p:cNvPr id="18" name="Footer Placeholder 4">
            <a:extLst>
              <a:ext uri="{FF2B5EF4-FFF2-40B4-BE49-F238E27FC236}">
                <a16:creationId xmlns:a16="http://schemas.microsoft.com/office/drawing/2014/main" id="{0308D749-5984-4BB8-A788-A85D24304A0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61110" y="6391838"/>
            <a:ext cx="3859795" cy="304801"/>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b="1">
              <a:solidFill>
                <a:srgbClr val="B31166"/>
              </a:solidFill>
            </a:endParaRPr>
          </a:p>
        </p:txBody>
      </p:sp>
      <p:sp>
        <p:nvSpPr>
          <p:cNvPr id="20" name="Date Placeholder 3">
            <a:extLst>
              <a:ext uri="{FF2B5EF4-FFF2-40B4-BE49-F238E27FC236}">
                <a16:creationId xmlns:a16="http://schemas.microsoft.com/office/drawing/2014/main" id="{95B8172D-A4C8-41B4-8991-78BBEC4039D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7718854" y="6391839"/>
            <a:ext cx="2997637" cy="304798"/>
          </a:xfrm>
          <a:prstGeom prst="rect">
            <a:avLst/>
          </a:prstGeom>
        </p:spPr>
        <p:txBody>
          <a:bodyPr vert="horz" lIns="91440" tIns="45720" rIns="91440" bIns="45720" rtlCol="0" anchor="t"/>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b="1">
              <a:solidFill>
                <a:srgbClr val="B31166"/>
              </a:solidFill>
            </a:endParaRPr>
          </a:p>
        </p:txBody>
      </p:sp>
    </p:spTree>
    <p:extLst>
      <p:ext uri="{BB962C8B-B14F-4D97-AF65-F5344CB8AC3E}">
        <p14:creationId xmlns:p14="http://schemas.microsoft.com/office/powerpoint/2010/main" val="734707657"/>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9">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re 1">
            <a:extLst>
              <a:ext uri="{FF2B5EF4-FFF2-40B4-BE49-F238E27FC236}">
                <a16:creationId xmlns:a16="http://schemas.microsoft.com/office/drawing/2014/main" id="{C2C15A86-0961-4194-B2E7-CD0C0065136A}"/>
              </a:ext>
            </a:extLst>
          </p:cNvPr>
          <p:cNvSpPr>
            <a:spLocks noGrp="1"/>
          </p:cNvSpPr>
          <p:nvPr>
            <p:ph type="title"/>
            <p:custDataLst>
              <p:tags r:id="rId3"/>
            </p:custDataLst>
          </p:nvPr>
        </p:nvSpPr>
        <p:spPr>
          <a:xfrm>
            <a:off x="836247" y="1085549"/>
            <a:ext cx="3430947" cy="4686903"/>
          </a:xfrm>
        </p:spPr>
        <p:txBody>
          <a:bodyPr anchor="ctr">
            <a:normAutofit/>
          </a:bodyPr>
          <a:lstStyle/>
          <a:p>
            <a:pPr algn="r"/>
            <a:r>
              <a:rPr lang="fr-BE">
                <a:solidFill>
                  <a:schemeClr val="tx1"/>
                </a:solidFill>
              </a:rPr>
              <a:t>Conclusions</a:t>
            </a:r>
            <a:br>
              <a:rPr lang="fr-BE">
                <a:solidFill>
                  <a:schemeClr val="tx1"/>
                </a:solidFill>
              </a:rPr>
            </a:br>
            <a:r>
              <a:rPr lang="fr-BE" err="1">
                <a:solidFill>
                  <a:schemeClr val="tx1"/>
                </a:solidFill>
              </a:rPr>
              <a:t>Conclusie</a:t>
            </a:r>
            <a:endParaRPr lang="fr-BE">
              <a:solidFill>
                <a:schemeClr val="tx1"/>
              </a:solidFill>
            </a:endParaRPr>
          </a:p>
        </p:txBody>
      </p:sp>
      <p:cxnSp>
        <p:nvCxnSpPr>
          <p:cNvPr id="14" name="Straight Connector 13">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4"/>
            </p:custDataLst>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D5BB7F1E-69BA-4E55-B0D7-F1586266B257}"/>
              </a:ext>
            </a:extLst>
          </p:cNvPr>
          <p:cNvSpPr>
            <a:spLocks noGrp="1"/>
          </p:cNvSpPr>
          <p:nvPr>
            <p:ph idx="1"/>
            <p:custDataLst>
              <p:tags r:id="rId5"/>
            </p:custDataLst>
          </p:nvPr>
        </p:nvSpPr>
        <p:spPr>
          <a:xfrm>
            <a:off x="5041399" y="1085549"/>
            <a:ext cx="5579707" cy="4686903"/>
          </a:xfrm>
        </p:spPr>
        <p:txBody>
          <a:bodyPr anchor="ctr">
            <a:normAutofit/>
          </a:bodyPr>
          <a:lstStyle/>
          <a:p>
            <a:pPr>
              <a:lnSpc>
                <a:spcPct val="90000"/>
              </a:lnSpc>
            </a:pPr>
            <a:r>
              <a:rPr lang="fr-BE" sz="1500" i="1">
                <a:solidFill>
                  <a:schemeClr val="tx1"/>
                </a:solidFill>
              </a:rPr>
              <a:t>Un salaire identique pour des compétences identiques utilisé dans la fonction correspondante, à employabilité égale.</a:t>
            </a:r>
          </a:p>
          <a:p>
            <a:pPr>
              <a:lnSpc>
                <a:spcPct val="90000"/>
              </a:lnSpc>
            </a:pPr>
            <a:r>
              <a:rPr lang="fr-BE" sz="1500" i="1">
                <a:solidFill>
                  <a:schemeClr val="tx1"/>
                </a:solidFill>
              </a:rPr>
              <a:t>Uniformiser les dénominations des fonctions actuelles et futures (différenciation de fonctions telles que discutées actuellement au CFAI et au CTAI).</a:t>
            </a:r>
          </a:p>
          <a:p>
            <a:pPr>
              <a:lnSpc>
                <a:spcPct val="90000"/>
              </a:lnSpc>
            </a:pPr>
            <a:r>
              <a:rPr lang="fr-BE" sz="1500" i="1">
                <a:solidFill>
                  <a:schemeClr val="tx1"/>
                </a:solidFill>
              </a:rPr>
              <a:t>Eviter une diminution des compétences des infirmiers entraînant un risque pour la qualité des soins et la sécurité des patients </a:t>
            </a:r>
          </a:p>
          <a:p>
            <a:pPr>
              <a:lnSpc>
                <a:spcPct val="90000"/>
              </a:lnSpc>
            </a:pPr>
            <a:r>
              <a:rPr lang="fr-FR" sz="1600" i="1"/>
              <a:t>Nouer un dialogue permettant d’aboutir à l’instauration d’un modèle salarial répondant à l’ensemble des défis rencontrés par le secteur des soins de santé</a:t>
            </a:r>
          </a:p>
          <a:p>
            <a:pPr>
              <a:lnSpc>
                <a:spcPct val="90000"/>
              </a:lnSpc>
            </a:pPr>
            <a:r>
              <a:rPr lang="fr-FR" sz="1600" i="1"/>
              <a:t>Concertation lors de la création de nouveaux profils et lors de la révision des profils existants.</a:t>
            </a:r>
          </a:p>
          <a:p>
            <a:pPr>
              <a:lnSpc>
                <a:spcPct val="90000"/>
              </a:lnSpc>
            </a:pPr>
            <a:endParaRPr lang="fr-FR" sz="1600"/>
          </a:p>
          <a:p>
            <a:pPr>
              <a:lnSpc>
                <a:spcPct val="90000"/>
              </a:lnSpc>
            </a:pPr>
            <a:endParaRPr lang="fr-BE" sz="1500" i="1">
              <a:solidFill>
                <a:schemeClr val="tx1"/>
              </a:solidFill>
            </a:endParaRPr>
          </a:p>
        </p:txBody>
      </p:sp>
      <p:sp>
        <p:nvSpPr>
          <p:cNvPr id="16" name="Footer Placeholder 4">
            <a:extLst>
              <a:ext uri="{FF2B5EF4-FFF2-40B4-BE49-F238E27FC236}">
                <a16:creationId xmlns:a16="http://schemas.microsoft.com/office/drawing/2014/main" id="{0308D749-5984-4BB8-A788-A85D24304A0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bwMode="gray">
          <a:xfrm>
            <a:off x="561110" y="6391838"/>
            <a:ext cx="3859795" cy="304801"/>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b="1">
              <a:solidFill>
                <a:srgbClr val="B31166"/>
              </a:solidFill>
            </a:endParaRPr>
          </a:p>
        </p:txBody>
      </p:sp>
      <p:sp>
        <p:nvSpPr>
          <p:cNvPr id="18" name="Date Placeholder 3">
            <a:extLst>
              <a:ext uri="{FF2B5EF4-FFF2-40B4-BE49-F238E27FC236}">
                <a16:creationId xmlns:a16="http://schemas.microsoft.com/office/drawing/2014/main" id="{95B8172D-A4C8-41B4-8991-78BBEC4039D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bwMode="gray">
          <a:xfrm>
            <a:off x="7718854" y="6391839"/>
            <a:ext cx="2997637" cy="304798"/>
          </a:xfrm>
          <a:prstGeom prst="rect">
            <a:avLst/>
          </a:prstGeom>
        </p:spPr>
        <p:txBody>
          <a:bodyPr vert="horz" lIns="91440" tIns="45720" rIns="91440" bIns="45720" rtlCol="0" anchor="t"/>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b="1">
              <a:solidFill>
                <a:srgbClr val="B31166"/>
              </a:solidFill>
            </a:endParaRPr>
          </a:p>
        </p:txBody>
      </p:sp>
    </p:spTree>
    <p:extLst>
      <p:ext uri="{BB962C8B-B14F-4D97-AF65-F5344CB8AC3E}">
        <p14:creationId xmlns:p14="http://schemas.microsoft.com/office/powerpoint/2010/main" val="146910218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2462C8-8AD8-43AD-8621-2B9DE067FBF1}"/>
              </a:ext>
            </a:extLst>
          </p:cNvPr>
          <p:cNvSpPr>
            <a:spLocks noGrp="1"/>
          </p:cNvSpPr>
          <p:nvPr>
            <p:ph type="title"/>
            <p:custDataLst>
              <p:tags r:id="rId1"/>
            </p:custDataLst>
          </p:nvPr>
        </p:nvSpPr>
        <p:spPr/>
        <p:txBody>
          <a:bodyPr/>
          <a:lstStyle/>
          <a:p>
            <a:r>
              <a:rPr lang="fr-FR"/>
              <a:t>Volontés poursuivies - </a:t>
            </a:r>
            <a:r>
              <a:rPr lang="fr-FR" err="1"/>
              <a:t>Wensen</a:t>
            </a:r>
            <a:endParaRPr lang="fr-BE"/>
          </a:p>
        </p:txBody>
      </p:sp>
      <p:sp>
        <p:nvSpPr>
          <p:cNvPr id="3" name="Espace réservé du contenu 2">
            <a:extLst>
              <a:ext uri="{FF2B5EF4-FFF2-40B4-BE49-F238E27FC236}">
                <a16:creationId xmlns:a16="http://schemas.microsoft.com/office/drawing/2014/main" id="{CAA4E308-4F9E-4781-BF43-1CEA2EA04EEF}"/>
              </a:ext>
            </a:extLst>
          </p:cNvPr>
          <p:cNvSpPr>
            <a:spLocks noGrp="1"/>
          </p:cNvSpPr>
          <p:nvPr>
            <p:ph idx="1"/>
            <p:custDataLst>
              <p:tags r:id="rId2"/>
            </p:custDataLst>
          </p:nvPr>
        </p:nvSpPr>
        <p:spPr/>
        <p:txBody>
          <a:bodyPr vert="horz" lIns="91440" tIns="45720" rIns="91440" bIns="45720" rtlCol="0" anchor="t">
            <a:normAutofit fontScale="92500" lnSpcReduction="10000"/>
          </a:bodyPr>
          <a:lstStyle/>
          <a:p>
            <a:r>
              <a:rPr lang="fr-BE"/>
              <a:t>Perspective constructive</a:t>
            </a:r>
          </a:p>
          <a:p>
            <a:pPr lvl="1"/>
            <a:r>
              <a:rPr lang="fr-BE"/>
              <a:t>Reconnaissance vis-à-vis du travail fourni</a:t>
            </a:r>
          </a:p>
          <a:p>
            <a:pPr lvl="1"/>
            <a:r>
              <a:rPr lang="fr-BE"/>
              <a:t>Régularité de l'évolution barémique</a:t>
            </a:r>
          </a:p>
          <a:p>
            <a:r>
              <a:rPr lang="fr-FR"/>
              <a:t>Apporter un regard global sur la profession et non sur une fonction définie par le modèle</a:t>
            </a:r>
            <a:endParaRPr lang="fr-BE"/>
          </a:p>
          <a:p>
            <a:pPr lvl="1"/>
            <a:r>
              <a:rPr lang="fr-FR"/>
              <a:t>192.000 professionnels –43 associations</a:t>
            </a:r>
          </a:p>
          <a:p>
            <a:r>
              <a:rPr lang="fr-FR"/>
              <a:t>Concertation réelle</a:t>
            </a:r>
          </a:p>
          <a:p>
            <a:r>
              <a:rPr lang="fr-FR"/>
              <a:t>Renforcer l’attractivité de la profession</a:t>
            </a:r>
          </a:p>
          <a:p>
            <a:r>
              <a:rPr lang="fr-FR"/>
              <a:t>S'appuyer sur un modèle qui élèvent les compétences</a:t>
            </a:r>
          </a:p>
          <a:p>
            <a:r>
              <a:rPr lang="fr-FR"/>
              <a:t>Renforcer la démarche scientifique</a:t>
            </a:r>
          </a:p>
        </p:txBody>
      </p:sp>
    </p:spTree>
    <p:extLst>
      <p:ext uri="{BB962C8B-B14F-4D97-AF65-F5344CB8AC3E}">
        <p14:creationId xmlns:p14="http://schemas.microsoft.com/office/powerpoint/2010/main" val="1137689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0">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 name="Rectangle 13">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5" name="Titre 4">
            <a:extLst>
              <a:ext uri="{FF2B5EF4-FFF2-40B4-BE49-F238E27FC236}">
                <a16:creationId xmlns:a16="http://schemas.microsoft.com/office/drawing/2014/main" id="{CEF062A4-7258-4B8E-85BC-123B84F31812}"/>
              </a:ext>
            </a:extLst>
          </p:cNvPr>
          <p:cNvSpPr>
            <a:spLocks noGrp="1"/>
          </p:cNvSpPr>
          <p:nvPr>
            <p:ph type="title"/>
            <p:custDataLst>
              <p:tags r:id="rId3"/>
            </p:custDataLst>
          </p:nvPr>
        </p:nvSpPr>
        <p:spPr>
          <a:xfrm>
            <a:off x="836247" y="1085549"/>
            <a:ext cx="3430947" cy="4686903"/>
          </a:xfrm>
        </p:spPr>
        <p:txBody>
          <a:bodyPr anchor="ctr">
            <a:normAutofit/>
          </a:bodyPr>
          <a:lstStyle/>
          <a:p>
            <a:r>
              <a:rPr lang="fr-FR">
                <a:solidFill>
                  <a:schemeClr val="tx2"/>
                </a:solidFill>
              </a:rPr>
              <a:t>Avant-propos </a:t>
            </a:r>
            <a:r>
              <a:rPr lang="fr-FR" err="1">
                <a:solidFill>
                  <a:schemeClr val="tx2"/>
                </a:solidFill>
              </a:rPr>
              <a:t>Voorwoord</a:t>
            </a:r>
          </a:p>
        </p:txBody>
      </p:sp>
      <p:cxnSp>
        <p:nvCxnSpPr>
          <p:cNvPr id="17" name="Straight Connector 16">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4"/>
            </p:custDataLst>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6" name="Espace réservé du contenu 5">
            <a:extLst>
              <a:ext uri="{FF2B5EF4-FFF2-40B4-BE49-F238E27FC236}">
                <a16:creationId xmlns:a16="http://schemas.microsoft.com/office/drawing/2014/main" id="{138136D2-5231-4CDE-82CD-6FB9620FC33F}"/>
              </a:ext>
            </a:extLst>
          </p:cNvPr>
          <p:cNvSpPr>
            <a:spLocks noGrp="1"/>
          </p:cNvSpPr>
          <p:nvPr>
            <p:ph idx="1"/>
            <p:custDataLst>
              <p:tags r:id="rId5"/>
            </p:custDataLst>
          </p:nvPr>
        </p:nvSpPr>
        <p:spPr>
          <a:xfrm>
            <a:off x="5041399" y="1085549"/>
            <a:ext cx="5579707" cy="4686903"/>
          </a:xfrm>
        </p:spPr>
        <p:txBody>
          <a:bodyPr anchor="ctr">
            <a:normAutofit lnSpcReduction="10000"/>
          </a:bodyPr>
          <a:lstStyle/>
          <a:p>
            <a:r>
              <a:rPr lang="fr-BE">
                <a:solidFill>
                  <a:schemeClr val="tx1"/>
                </a:solidFill>
              </a:rPr>
              <a:t>Volonté de professionnaliser</a:t>
            </a:r>
          </a:p>
          <a:p>
            <a:pPr lvl="1"/>
            <a:r>
              <a:rPr lang="fr-BE">
                <a:solidFill>
                  <a:schemeClr val="tx1"/>
                </a:solidFill>
              </a:rPr>
              <a:t>…IFIC peut nous y aider mais…</a:t>
            </a:r>
          </a:p>
          <a:p>
            <a:pPr lvl="1"/>
            <a:endParaRPr lang="fr-BE">
              <a:solidFill>
                <a:schemeClr val="tx1"/>
              </a:solidFill>
            </a:endParaRPr>
          </a:p>
          <a:p>
            <a:r>
              <a:rPr lang="fr-BE">
                <a:solidFill>
                  <a:schemeClr val="tx1"/>
                </a:solidFill>
              </a:rPr>
              <a:t>Vision infirmière </a:t>
            </a:r>
          </a:p>
          <a:p>
            <a:pPr lvl="1"/>
            <a:r>
              <a:rPr lang="fr-BE">
                <a:solidFill>
                  <a:schemeClr val="tx1"/>
                </a:solidFill>
              </a:rPr>
              <a:t>… pas uniquement</a:t>
            </a:r>
          </a:p>
          <a:p>
            <a:pPr lvl="2"/>
            <a:r>
              <a:rPr lang="fr-BE">
                <a:solidFill>
                  <a:schemeClr val="tx1"/>
                </a:solidFill>
              </a:rPr>
              <a:t>Sages-femmes rencontrent les mêmes écueils</a:t>
            </a:r>
          </a:p>
          <a:p>
            <a:pPr lvl="2"/>
            <a:r>
              <a:rPr lang="fr-BE">
                <a:solidFill>
                  <a:schemeClr val="tx1"/>
                </a:solidFill>
              </a:rPr>
              <a:t>Mêmes principes défendus</a:t>
            </a:r>
          </a:p>
          <a:p>
            <a:pPr marL="914400" lvl="2" indent="0">
              <a:buNone/>
            </a:pPr>
            <a:endParaRPr lang="fr-BE">
              <a:solidFill>
                <a:schemeClr val="tx1"/>
              </a:solidFill>
            </a:endParaRPr>
          </a:p>
          <a:p>
            <a:r>
              <a:rPr lang="fr-BE">
                <a:solidFill>
                  <a:schemeClr val="tx1"/>
                </a:solidFill>
              </a:rPr>
              <a:t>Vision département infirmier</a:t>
            </a:r>
          </a:p>
          <a:p>
            <a:pPr lvl="1"/>
            <a:r>
              <a:rPr lang="fr-BE">
                <a:solidFill>
                  <a:schemeClr val="tx1"/>
                </a:solidFill>
              </a:rPr>
              <a:t>… pas uniquement</a:t>
            </a:r>
          </a:p>
          <a:p>
            <a:pPr marL="457200" lvl="1" indent="0">
              <a:buNone/>
            </a:pPr>
            <a:endParaRPr lang="fr-BE">
              <a:solidFill>
                <a:schemeClr val="tx1"/>
              </a:solidFill>
            </a:endParaRPr>
          </a:p>
          <a:p>
            <a:r>
              <a:rPr lang="fr-BE">
                <a:solidFill>
                  <a:schemeClr val="tx1"/>
                </a:solidFill>
              </a:rPr>
              <a:t>Vision sur l’évolution de la profession</a:t>
            </a:r>
          </a:p>
          <a:p>
            <a:pPr lvl="1"/>
            <a:r>
              <a:rPr lang="fr-BE">
                <a:solidFill>
                  <a:schemeClr val="tx1"/>
                </a:solidFill>
              </a:rPr>
              <a:t>…CFAI / CTAI / SPF-FOD</a:t>
            </a:r>
          </a:p>
          <a:p>
            <a:pPr lvl="1"/>
            <a:endParaRPr lang="fr-BE">
              <a:solidFill>
                <a:schemeClr val="tx1"/>
              </a:solidFill>
            </a:endParaRPr>
          </a:p>
        </p:txBody>
      </p:sp>
      <p:sp>
        <p:nvSpPr>
          <p:cNvPr id="19" name="Footer Placeholder 4">
            <a:extLst>
              <a:ext uri="{FF2B5EF4-FFF2-40B4-BE49-F238E27FC236}">
                <a16:creationId xmlns:a16="http://schemas.microsoft.com/office/drawing/2014/main" id="{0308D749-5984-4BB8-A788-A85D24304A0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bwMode="gray">
          <a:xfrm>
            <a:off x="561110" y="6391838"/>
            <a:ext cx="3859795" cy="304801"/>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b="1">
              <a:solidFill>
                <a:srgbClr val="B31166"/>
              </a:solidFill>
            </a:endParaRPr>
          </a:p>
        </p:txBody>
      </p:sp>
      <p:sp>
        <p:nvSpPr>
          <p:cNvPr id="21" name="Date Placeholder 3">
            <a:extLst>
              <a:ext uri="{FF2B5EF4-FFF2-40B4-BE49-F238E27FC236}">
                <a16:creationId xmlns:a16="http://schemas.microsoft.com/office/drawing/2014/main" id="{95B8172D-A4C8-41B4-8991-78BBEC4039D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bwMode="gray">
          <a:xfrm>
            <a:off x="7718854" y="6391839"/>
            <a:ext cx="2997637" cy="304798"/>
          </a:xfrm>
          <a:prstGeom prst="rect">
            <a:avLst/>
          </a:prstGeom>
        </p:spPr>
        <p:txBody>
          <a:bodyPr vert="horz" lIns="91440" tIns="45720" rIns="91440" bIns="45720" rtlCol="0" anchor="t"/>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b="1">
              <a:solidFill>
                <a:srgbClr val="B31166"/>
              </a:solidFill>
            </a:endParaRPr>
          </a:p>
        </p:txBody>
      </p:sp>
      <p:pic>
        <p:nvPicPr>
          <p:cNvPr id="12" name="Tijdelijke aanduiding voor afbeelding 7">
            <a:extLst>
              <a:ext uri="{FF2B5EF4-FFF2-40B4-BE49-F238E27FC236}">
                <a16:creationId xmlns:a16="http://schemas.microsoft.com/office/drawing/2014/main" id="{ECBDBDDB-568E-4B81-BA43-1C453BE1635F}"/>
              </a:ext>
            </a:extLst>
          </p:cNvPr>
          <p:cNvPicPr>
            <a:picLocks noChangeAspect="1"/>
          </p:cNvPicPr>
          <p:nvPr>
            <p:custDataLst>
              <p:tags r:id="rId8"/>
            </p:custDataLst>
          </p:nvPr>
        </p:nvPicPr>
        <p:blipFill>
          <a:blip r:embed="rId11">
            <a:extLst>
              <a:ext uri="{28A0092B-C50C-407E-A947-70E740481C1C}">
                <a14:useLocalDpi xmlns:a14="http://schemas.microsoft.com/office/drawing/2010/main" val="0"/>
              </a:ext>
            </a:extLst>
          </a:blip>
          <a:srcRect l="11533" r="11533"/>
          <a:stretch>
            <a:fillRect/>
          </a:stretch>
        </p:blipFill>
        <p:spPr>
          <a:xfrm>
            <a:off x="10756803" y="5441260"/>
            <a:ext cx="1192405" cy="1255379"/>
          </a:xfrm>
          <a:prstGeom prst="rect">
            <a:avLst/>
          </a:prstGeom>
        </p:spPr>
      </p:pic>
    </p:spTree>
    <p:extLst>
      <p:ext uri="{BB962C8B-B14F-4D97-AF65-F5344CB8AC3E}">
        <p14:creationId xmlns:p14="http://schemas.microsoft.com/office/powerpoint/2010/main" val="46130159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nl-BE" err="1"/>
              <a:t>Future</a:t>
            </a:r>
            <a:r>
              <a:rPr lang="nl-BE"/>
              <a:t> of </a:t>
            </a:r>
            <a:r>
              <a:rPr lang="nl-BE" err="1"/>
              <a:t>nursing</a:t>
            </a:r>
            <a:endParaRPr lang="nl-BE"/>
          </a:p>
        </p:txBody>
      </p:sp>
      <p:sp>
        <p:nvSpPr>
          <p:cNvPr id="3" name="Content Placeholder 2"/>
          <p:cNvSpPr>
            <a:spLocks noGrp="1"/>
          </p:cNvSpPr>
          <p:nvPr>
            <p:ph idx="1"/>
            <p:custDataLst>
              <p:tags r:id="rId2"/>
            </p:custDataLst>
          </p:nvPr>
        </p:nvSpPr>
        <p:spPr/>
        <p:txBody>
          <a:bodyPr vert="horz" lIns="91440" tIns="45720" rIns="91440" bIns="45720" rtlCol="0" anchor="t">
            <a:normAutofit fontScale="92500" lnSpcReduction="20000"/>
          </a:bodyPr>
          <a:lstStyle/>
          <a:p>
            <a:r>
              <a:rPr lang="nl-BE"/>
              <a:t>Rapport van </a:t>
            </a:r>
            <a:r>
              <a:rPr lang="nl-BE" err="1"/>
              <a:t>Sermeus</a:t>
            </a:r>
            <a:r>
              <a:rPr lang="nl-BE"/>
              <a:t> W, </a:t>
            </a:r>
            <a:r>
              <a:rPr lang="nl-BE" err="1"/>
              <a:t>Eeckloo</a:t>
            </a:r>
            <a:r>
              <a:rPr lang="nl-BE"/>
              <a:t> K, Van der Auwera C, Van Hecke A (2018)</a:t>
            </a:r>
          </a:p>
          <a:p>
            <a:pPr lvl="1"/>
            <a:endParaRPr lang="nl-BE"/>
          </a:p>
          <a:p>
            <a:pPr lvl="1"/>
            <a:r>
              <a:rPr lang="nl-BE"/>
              <a:t>Nood aan opwaartse beweging in de verpleegkundige deskundigheidsbevordering- gespecialiseerde </a:t>
            </a:r>
            <a:r>
              <a:rPr lang="nl-BE" err="1"/>
              <a:t>vpk</a:t>
            </a:r>
            <a:r>
              <a:rPr lang="nl-BE"/>
              <a:t> – verpleegkundig specialisten (bieden complementaire zorg in directe complexe patiëntenzorg) en Nurse </a:t>
            </a:r>
            <a:r>
              <a:rPr lang="nl-BE" err="1"/>
              <a:t>practitioners</a:t>
            </a:r>
            <a:r>
              <a:rPr lang="nl-BE"/>
              <a:t> (substitutierol waarbij ze  taken opnemen van andere beroepsgroep (artsen: medische anamnese, verlenen klinische </a:t>
            </a:r>
            <a:r>
              <a:rPr lang="nl-BE" err="1"/>
              <a:t>expertenzorg</a:t>
            </a:r>
            <a:r>
              <a:rPr lang="nl-BE"/>
              <a:t> (diagnose en behandeling) en  medicatievoorschrift, …)</a:t>
            </a:r>
          </a:p>
          <a:p>
            <a:pPr lvl="2"/>
            <a:r>
              <a:rPr lang="nl-BE"/>
              <a:t>Nood aan wettelijk kader</a:t>
            </a:r>
          </a:p>
          <a:p>
            <a:pPr lvl="2"/>
            <a:r>
              <a:rPr lang="nl-BE"/>
              <a:t>Masteropleiding</a:t>
            </a:r>
          </a:p>
          <a:p>
            <a:pPr lvl="2"/>
            <a:r>
              <a:rPr lang="nl-BE"/>
              <a:t>Duidelijk profiel </a:t>
            </a:r>
          </a:p>
          <a:p>
            <a:pPr lvl="2"/>
            <a:r>
              <a:rPr lang="nl-BE"/>
              <a:t>Incentives</a:t>
            </a:r>
          </a:p>
          <a:p>
            <a:pPr lvl="2"/>
            <a:r>
              <a:rPr lang="nl-BE"/>
              <a:t>… </a:t>
            </a:r>
          </a:p>
          <a:p>
            <a:endParaRPr lang="nl-BE"/>
          </a:p>
        </p:txBody>
      </p:sp>
    </p:spTree>
    <p:extLst>
      <p:ext uri="{BB962C8B-B14F-4D97-AF65-F5344CB8AC3E}">
        <p14:creationId xmlns:p14="http://schemas.microsoft.com/office/powerpoint/2010/main" val="2650281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742072B2-6252-4FE7-8C13-4E22B09D24B1}"/>
              </a:ext>
            </a:extLst>
          </p:cNvPr>
          <p:cNvSpPr>
            <a:spLocks noGrp="1"/>
          </p:cNvSpPr>
          <p:nvPr>
            <p:ph type="body" sz="half" idx="2"/>
            <p:custDataLst>
              <p:tags r:id="rId1"/>
            </p:custDataLst>
          </p:nvPr>
        </p:nvSpPr>
        <p:spPr>
          <a:xfrm>
            <a:off x="847066" y="3657599"/>
            <a:ext cx="4327071" cy="2632075"/>
          </a:xfrm>
        </p:spPr>
        <p:txBody>
          <a:bodyPr>
            <a:normAutofit/>
          </a:bodyPr>
          <a:lstStyle/>
          <a:p>
            <a:pPr marL="285750" indent="-285750" algn="ctr">
              <a:buFont typeface="Arial" panose="020B0604020202020204" pitchFamily="34" charset="0"/>
              <a:buChar char="•"/>
            </a:pPr>
            <a:r>
              <a:rPr lang="nl-BE" sz="1600"/>
              <a:t>Verpleegkundig specialisten (begeleiding directe complexe patiëntenzorg (WZ)</a:t>
            </a:r>
          </a:p>
          <a:p>
            <a:pPr marL="285750" indent="-285750" algn="ctr">
              <a:buFont typeface="Arial" panose="020B0604020202020204" pitchFamily="34" charset="0"/>
              <a:buChar char="•"/>
            </a:pPr>
            <a:r>
              <a:rPr lang="nl-BE" sz="1600"/>
              <a:t>Advance </a:t>
            </a:r>
            <a:r>
              <a:rPr lang="nl-BE" sz="1600" err="1"/>
              <a:t>Practice</a:t>
            </a:r>
            <a:r>
              <a:rPr lang="nl-BE" sz="1600"/>
              <a:t> nurses (taken overnemen van andere beroepsgroep: artsen (medisch assessment)</a:t>
            </a:r>
          </a:p>
          <a:p>
            <a:pPr algn="ctr"/>
            <a:r>
              <a:rPr lang="nl-BE" sz="1600"/>
              <a:t>DUS: “</a:t>
            </a:r>
            <a:r>
              <a:rPr lang="nl-BE" sz="1600" err="1"/>
              <a:t>upscaling</a:t>
            </a:r>
            <a:r>
              <a:rPr lang="nl-BE" sz="1600"/>
              <a:t>” van de verpleegkundige opleiding (</a:t>
            </a:r>
            <a:r>
              <a:rPr lang="nl-BE" sz="1600" err="1"/>
              <a:t>Acad</a:t>
            </a:r>
            <a:r>
              <a:rPr lang="nl-BE" sz="1600"/>
              <a:t>)</a:t>
            </a:r>
          </a:p>
          <a:p>
            <a:endParaRPr lang="fr-BE"/>
          </a:p>
        </p:txBody>
      </p:sp>
      <p:graphicFrame>
        <p:nvGraphicFramePr>
          <p:cNvPr id="8" name="Content Placeholder 8">
            <a:extLst>
              <a:ext uri="{FF2B5EF4-FFF2-40B4-BE49-F238E27FC236}">
                <a16:creationId xmlns:a16="http://schemas.microsoft.com/office/drawing/2014/main" id="{7BABBFD8-33AD-43CF-9552-FA6BDAEC8C35}"/>
              </a:ext>
            </a:extLst>
          </p:cNvPr>
          <p:cNvGraphicFramePr>
            <a:graphicFrameLocks/>
          </p:cNvGraphicFramePr>
          <p:nvPr>
            <p:custDataLst>
              <p:tags r:id="rId2"/>
            </p:custDataLst>
            <p:extLst>
              <p:ext uri="{D42A27DB-BD31-4B8C-83A1-F6EECF244321}">
                <p14:modId xmlns:p14="http://schemas.microsoft.com/office/powerpoint/2010/main" val="2470036207"/>
              </p:ext>
            </p:extLst>
          </p:nvPr>
        </p:nvGraphicFramePr>
        <p:xfrm>
          <a:off x="847066" y="568325"/>
          <a:ext cx="4327071" cy="2860675"/>
        </p:xfrm>
        <a:graphic>
          <a:graphicData uri="http://schemas.openxmlformats.org/drawingml/2006/chart">
            <c:chart xmlns:c="http://schemas.openxmlformats.org/drawingml/2006/chart" xmlns:r="http://schemas.openxmlformats.org/officeDocument/2006/relationships" r:id="rId7"/>
          </a:graphicData>
        </a:graphic>
      </p:graphicFrame>
      <p:sp>
        <p:nvSpPr>
          <p:cNvPr id="10" name="Espace réservé du contenu 2">
            <a:extLst>
              <a:ext uri="{FF2B5EF4-FFF2-40B4-BE49-F238E27FC236}">
                <a16:creationId xmlns:a16="http://schemas.microsoft.com/office/drawing/2014/main" id="{E4BA9715-5F35-4B39-8C06-C9F6AF572D93}"/>
              </a:ext>
            </a:extLst>
          </p:cNvPr>
          <p:cNvSpPr txBox="1">
            <a:spLocks/>
          </p:cNvSpPr>
          <p:nvPr>
            <p:custDataLst>
              <p:tags r:id="rId3"/>
            </p:custDataLst>
          </p:nvPr>
        </p:nvSpPr>
        <p:spPr>
          <a:xfrm>
            <a:off x="6165129" y="1406295"/>
            <a:ext cx="5606883" cy="3416300"/>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lvl1pPr marL="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6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0" i="0" kern="1200">
                <a:solidFill>
                  <a:schemeClr val="tx1">
                    <a:lumMod val="75000"/>
                    <a:lumOff val="25000"/>
                  </a:schemeClr>
                </a:solidFill>
                <a:latin typeface="+mn-lt"/>
                <a:ea typeface="+mn-ea"/>
                <a:cs typeface="+mn-cs"/>
              </a:defRPr>
            </a:lvl9pPr>
          </a:lstStyle>
          <a:p>
            <a:pPr algn="just"/>
            <a:endParaRPr lang="fr-BE"/>
          </a:p>
        </p:txBody>
      </p:sp>
      <p:sp>
        <p:nvSpPr>
          <p:cNvPr id="11" name="Rectangle 10">
            <a:extLst>
              <a:ext uri="{FF2B5EF4-FFF2-40B4-BE49-F238E27FC236}">
                <a16:creationId xmlns:a16="http://schemas.microsoft.com/office/drawing/2014/main" id="{C3480011-2BDF-4D3A-86DC-2A3A65433B22}"/>
              </a:ext>
            </a:extLst>
          </p:cNvPr>
          <p:cNvSpPr/>
          <p:nvPr>
            <p:custDataLst>
              <p:tags r:id="rId4"/>
            </p:custDataLst>
          </p:nvPr>
        </p:nvSpPr>
        <p:spPr>
          <a:xfrm>
            <a:off x="6026872" y="1406295"/>
            <a:ext cx="5813194" cy="3139321"/>
          </a:xfrm>
          <a:prstGeom prst="rect">
            <a:avLst/>
          </a:prstGeom>
        </p:spPr>
        <p:txBody>
          <a:bodyPr wrap="square" anchor="t">
            <a:spAutoFit/>
          </a:bodyPr>
          <a:lstStyle/>
          <a:p>
            <a:pPr marL="285750" indent="-285750">
              <a:buClr>
                <a:schemeClr val="accent1"/>
              </a:buClr>
              <a:buFont typeface="Wingdings" panose="05000000000000000000" pitchFamily="2" charset="2"/>
              <a:buChar char="Ø"/>
            </a:pPr>
            <a:r>
              <a:rPr lang="fr-BE" err="1"/>
              <a:t>Verpleegkundige</a:t>
            </a:r>
            <a:r>
              <a:rPr lang="fr-BE"/>
              <a:t> </a:t>
            </a:r>
            <a:r>
              <a:rPr lang="fr-BE" err="1"/>
              <a:t>opleiding</a:t>
            </a:r>
            <a:r>
              <a:rPr lang="fr-BE"/>
              <a:t> in </a:t>
            </a:r>
            <a:r>
              <a:rPr lang="fr-BE" err="1"/>
              <a:t>België</a:t>
            </a:r>
            <a:r>
              <a:rPr lang="fr-BE"/>
              <a:t>: </a:t>
            </a:r>
          </a:p>
          <a:p>
            <a:pPr marL="285750" indent="-285750">
              <a:buClr>
                <a:schemeClr val="accent1"/>
              </a:buClr>
              <a:buFont typeface="Wingdings" panose="05000000000000000000" pitchFamily="2" charset="2"/>
              <a:buChar char="Ø"/>
            </a:pPr>
            <a:endParaRPr lang="fr-BE"/>
          </a:p>
          <a:p>
            <a:pPr marL="742950" lvl="1" indent="-285750">
              <a:buClr>
                <a:schemeClr val="accent1"/>
              </a:buClr>
              <a:buFont typeface="Wingdings" panose="05000000000000000000" pitchFamily="2" charset="2"/>
              <a:buChar char="Ø"/>
            </a:pPr>
            <a:r>
              <a:rPr lang="fr-BE" err="1"/>
              <a:t>Bachelor</a:t>
            </a:r>
            <a:r>
              <a:rPr lang="fr-BE"/>
              <a:t> </a:t>
            </a:r>
            <a:r>
              <a:rPr lang="fr-BE" err="1"/>
              <a:t>naar</a:t>
            </a:r>
            <a:r>
              <a:rPr lang="fr-BE"/>
              <a:t> 4 </a:t>
            </a:r>
            <a:r>
              <a:rPr lang="fr-BE" err="1"/>
              <a:t>jaar</a:t>
            </a:r>
            <a:r>
              <a:rPr lang="fr-BE"/>
              <a:t> en niet op Univ Niveau (+ Master = 6 </a:t>
            </a:r>
            <a:r>
              <a:rPr lang="fr-BE" err="1"/>
              <a:t>jaar</a:t>
            </a:r>
            <a:r>
              <a:rPr lang="fr-BE"/>
              <a:t>)</a:t>
            </a:r>
          </a:p>
          <a:p>
            <a:pPr marL="1200150" lvl="2" indent="-285750">
              <a:buClr>
                <a:schemeClr val="accent1"/>
              </a:buClr>
              <a:buFont typeface="Wingdings" panose="05000000000000000000" pitchFamily="2" charset="2"/>
              <a:buChar char="Ø"/>
            </a:pPr>
            <a:r>
              <a:rPr lang="fr-BE" err="1"/>
              <a:t>Beter</a:t>
            </a:r>
            <a:r>
              <a:rPr lang="fr-BE"/>
              <a:t> op Univ niveau </a:t>
            </a:r>
            <a:r>
              <a:rPr lang="fr-BE" err="1"/>
              <a:t>cfr</a:t>
            </a:r>
            <a:r>
              <a:rPr lang="fr-BE"/>
              <a:t>. </a:t>
            </a:r>
            <a:r>
              <a:rPr lang="fr-BE" err="1"/>
              <a:t>Cyprus</a:t>
            </a:r>
            <a:r>
              <a:rPr lang="fr-BE"/>
              <a:t>, </a:t>
            </a:r>
            <a:r>
              <a:rPr lang="fr-BE" err="1"/>
              <a:t>Polen</a:t>
            </a:r>
            <a:r>
              <a:rPr lang="fr-BE"/>
              <a:t>,… … </a:t>
            </a:r>
          </a:p>
          <a:p>
            <a:pPr marL="742950" lvl="1" indent="-285750">
              <a:buClr>
                <a:schemeClr val="accent1"/>
              </a:buClr>
              <a:buFont typeface="Wingdings" panose="05000000000000000000" pitchFamily="2" charset="2"/>
              <a:buChar char="Ø"/>
            </a:pPr>
            <a:r>
              <a:rPr lang="fr-BE" err="1"/>
              <a:t>Gaan</a:t>
            </a:r>
            <a:r>
              <a:rPr lang="fr-BE"/>
              <a:t> </a:t>
            </a:r>
            <a:r>
              <a:rPr lang="fr-BE" err="1"/>
              <a:t>naar</a:t>
            </a:r>
            <a:r>
              <a:rPr lang="fr-BE"/>
              <a:t> 1 niveau </a:t>
            </a:r>
            <a:r>
              <a:rPr lang="fr-BE" err="1"/>
              <a:t>vpk</a:t>
            </a:r>
            <a:r>
              <a:rPr lang="fr-BE"/>
              <a:t>? Nursing </a:t>
            </a:r>
            <a:r>
              <a:rPr lang="fr-BE" err="1"/>
              <a:t>professional</a:t>
            </a:r>
            <a:endParaRPr lang="fr-BE"/>
          </a:p>
          <a:p>
            <a:pPr marL="742950" lvl="1" indent="-285750">
              <a:buClr>
                <a:schemeClr val="accent1"/>
              </a:buClr>
              <a:buFont typeface="Wingdings" panose="05000000000000000000" pitchFamily="2" charset="2"/>
              <a:buChar char="Ø"/>
            </a:pPr>
            <a:r>
              <a:rPr lang="fr-BE" err="1"/>
              <a:t>Opwaartse</a:t>
            </a:r>
            <a:r>
              <a:rPr lang="fr-BE"/>
              <a:t> </a:t>
            </a:r>
            <a:r>
              <a:rPr lang="fr-BE" err="1"/>
              <a:t>beweging</a:t>
            </a:r>
            <a:r>
              <a:rPr lang="fr-BE"/>
              <a:t> </a:t>
            </a:r>
            <a:r>
              <a:rPr lang="fr-BE" err="1"/>
              <a:t>nodig</a:t>
            </a:r>
            <a:r>
              <a:rPr lang="fr-BE"/>
              <a:t> in de </a:t>
            </a:r>
            <a:r>
              <a:rPr lang="fr-BE" err="1"/>
              <a:t>vpk</a:t>
            </a:r>
            <a:r>
              <a:rPr lang="fr-BE"/>
              <a:t> </a:t>
            </a:r>
            <a:r>
              <a:rPr lang="fr-BE" err="1"/>
              <a:t>deskundigheidsbevordering</a:t>
            </a:r>
            <a:r>
              <a:rPr lang="fr-BE"/>
              <a:t> en </a:t>
            </a:r>
            <a:r>
              <a:rPr lang="fr-BE" err="1"/>
              <a:t>professionele</a:t>
            </a:r>
            <a:r>
              <a:rPr lang="fr-BE"/>
              <a:t> </a:t>
            </a:r>
            <a:r>
              <a:rPr lang="fr-BE" err="1"/>
              <a:t>ontwikkeling</a:t>
            </a:r>
            <a:endParaRPr lang="fr-BE"/>
          </a:p>
        </p:txBody>
      </p:sp>
      <p:sp>
        <p:nvSpPr>
          <p:cNvPr id="9" name="Title 1">
            <a:extLst>
              <a:ext uri="{FF2B5EF4-FFF2-40B4-BE49-F238E27FC236}">
                <a16:creationId xmlns:a16="http://schemas.microsoft.com/office/drawing/2014/main" id="{4D0EA0F3-F417-4CAC-BD6E-0551740F824E}"/>
              </a:ext>
            </a:extLst>
          </p:cNvPr>
          <p:cNvSpPr>
            <a:spLocks noGrp="1"/>
          </p:cNvSpPr>
          <p:nvPr>
            <p:ph type="title"/>
            <p:custDataLst>
              <p:tags r:id="rId5"/>
            </p:custDataLst>
          </p:nvPr>
        </p:nvSpPr>
        <p:spPr>
          <a:xfrm>
            <a:off x="1219798" y="498795"/>
            <a:ext cx="8761413" cy="706964"/>
          </a:xfrm>
        </p:spPr>
        <p:txBody>
          <a:bodyPr/>
          <a:lstStyle/>
          <a:p>
            <a:pPr algn="r"/>
            <a:r>
              <a:rPr lang="nl-BE" err="1">
                <a:solidFill>
                  <a:schemeClr val="accent2"/>
                </a:solidFill>
              </a:rPr>
              <a:t>Future</a:t>
            </a:r>
            <a:r>
              <a:rPr lang="nl-BE">
                <a:solidFill>
                  <a:schemeClr val="accent2"/>
                </a:solidFill>
              </a:rPr>
              <a:t> of </a:t>
            </a:r>
            <a:r>
              <a:rPr lang="nl-BE" err="1">
                <a:solidFill>
                  <a:schemeClr val="accent2"/>
                </a:solidFill>
              </a:rPr>
              <a:t>nursing</a:t>
            </a:r>
            <a:endParaRPr lang="nl-BE">
              <a:solidFill>
                <a:schemeClr val="accent2"/>
              </a:solidFill>
            </a:endParaRPr>
          </a:p>
        </p:txBody>
      </p:sp>
    </p:spTree>
    <p:extLst>
      <p:ext uri="{BB962C8B-B14F-4D97-AF65-F5344CB8AC3E}">
        <p14:creationId xmlns:p14="http://schemas.microsoft.com/office/powerpoint/2010/main" val="3514182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nl-BE" err="1"/>
              <a:t>Future</a:t>
            </a:r>
            <a:r>
              <a:rPr lang="nl-BE"/>
              <a:t> of </a:t>
            </a:r>
            <a:r>
              <a:rPr lang="nl-BE" err="1"/>
              <a:t>nursing</a:t>
            </a:r>
            <a:endParaRPr lang="nl-BE"/>
          </a:p>
        </p:txBody>
      </p:sp>
      <p:sp>
        <p:nvSpPr>
          <p:cNvPr id="3" name="Content Placeholder 2"/>
          <p:cNvSpPr>
            <a:spLocks noGrp="1"/>
          </p:cNvSpPr>
          <p:nvPr>
            <p:ph idx="1"/>
            <p:custDataLst>
              <p:tags r:id="rId2"/>
            </p:custDataLst>
          </p:nvPr>
        </p:nvSpPr>
        <p:spPr>
          <a:xfrm>
            <a:off x="1154955" y="2405149"/>
            <a:ext cx="8761412" cy="4361411"/>
          </a:xfrm>
        </p:spPr>
        <p:txBody>
          <a:bodyPr vert="horz" lIns="91440" tIns="45720" rIns="91440" bIns="45720" rtlCol="0" anchor="t">
            <a:normAutofit fontScale="55000" lnSpcReduction="20000"/>
          </a:bodyPr>
          <a:lstStyle/>
          <a:p>
            <a:r>
              <a:rPr lang="nl-BE" sz="2600"/>
              <a:t>4 rapporten in het verleden die deze toekomstperspectieven benoemen:</a:t>
            </a:r>
          </a:p>
          <a:p>
            <a:pPr lvl="1"/>
            <a:r>
              <a:rPr lang="nl-BE" sz="2300" err="1"/>
              <a:t>Institute</a:t>
            </a:r>
            <a:r>
              <a:rPr lang="nl-BE" sz="2300"/>
              <a:t> of medecine; 2010: </a:t>
            </a:r>
            <a:r>
              <a:rPr lang="nl-BE" sz="2300" err="1"/>
              <a:t>vpk</a:t>
            </a:r>
            <a:r>
              <a:rPr lang="nl-BE" sz="2300"/>
              <a:t> is de grootste groep en moet een centrale rol in de toek. GZZ</a:t>
            </a:r>
          </a:p>
          <a:p>
            <a:pPr lvl="1"/>
            <a:r>
              <a:rPr lang="nl-BE" sz="2300"/>
              <a:t>WHO Europe en internationaal; 2015: </a:t>
            </a:r>
            <a:r>
              <a:rPr lang="nl-BE" sz="2300" err="1"/>
              <a:t>scaling</a:t>
            </a:r>
            <a:r>
              <a:rPr lang="nl-BE" sz="2300"/>
              <a:t> up </a:t>
            </a:r>
            <a:r>
              <a:rPr lang="nl-BE" sz="2300" err="1"/>
              <a:t>and</a:t>
            </a:r>
            <a:r>
              <a:rPr lang="nl-BE" sz="2300"/>
              <a:t> </a:t>
            </a:r>
            <a:r>
              <a:rPr lang="nl-BE" sz="2300" err="1"/>
              <a:t>transforming</a:t>
            </a:r>
            <a:r>
              <a:rPr lang="nl-BE" sz="2300"/>
              <a:t> </a:t>
            </a:r>
            <a:r>
              <a:rPr lang="nl-BE" sz="2300" err="1"/>
              <a:t>education</a:t>
            </a:r>
            <a:endParaRPr lang="nl-BE" sz="2300"/>
          </a:p>
          <a:p>
            <a:pPr lvl="1"/>
            <a:r>
              <a:rPr lang="nl-BE" sz="2300"/>
              <a:t>Sigma </a:t>
            </a:r>
            <a:r>
              <a:rPr lang="nl-BE" sz="2300" err="1"/>
              <a:t>Theta</a:t>
            </a:r>
            <a:r>
              <a:rPr lang="nl-BE" sz="2300"/>
              <a:t> </a:t>
            </a:r>
            <a:r>
              <a:rPr lang="nl-BE" sz="2300" err="1"/>
              <a:t>Tau</a:t>
            </a:r>
            <a:r>
              <a:rPr lang="nl-BE" sz="2300"/>
              <a:t> International, </a:t>
            </a:r>
            <a:r>
              <a:rPr lang="nl-BE" sz="2300" err="1"/>
              <a:t>Honor</a:t>
            </a:r>
            <a:r>
              <a:rPr lang="nl-BE" sz="2300"/>
              <a:t> Society of </a:t>
            </a:r>
            <a:r>
              <a:rPr lang="nl-BE" sz="2300" err="1"/>
              <a:t>nursing</a:t>
            </a:r>
            <a:r>
              <a:rPr lang="nl-BE" sz="2300"/>
              <a:t>, wereldwijde panels met rapport (Klopper en Hill; 2015): er is </a:t>
            </a:r>
            <a:r>
              <a:rPr lang="nl-BE" sz="2300" err="1"/>
              <a:t>leidierschap</a:t>
            </a:r>
            <a:r>
              <a:rPr lang="nl-BE" sz="2300"/>
              <a:t> nodig om </a:t>
            </a:r>
            <a:r>
              <a:rPr lang="nl-BE" sz="2300" err="1"/>
              <a:t>vpk</a:t>
            </a:r>
            <a:r>
              <a:rPr lang="nl-BE" sz="2300"/>
              <a:t> in de juiste richting te krijgen: onderwijs, onderzoek, praktijk, werkgelegenheid en beleid.</a:t>
            </a:r>
          </a:p>
          <a:p>
            <a:pPr lvl="1"/>
            <a:r>
              <a:rPr lang="nl-BE" sz="2300"/>
              <a:t>Lancetcommissie o.l.v. </a:t>
            </a:r>
            <a:r>
              <a:rPr lang="nl-BE" sz="2300" err="1"/>
              <a:t>Frenk</a:t>
            </a:r>
            <a:r>
              <a:rPr lang="nl-BE" sz="2300"/>
              <a:t> en Chen: de opleiding </a:t>
            </a:r>
            <a:r>
              <a:rPr lang="nl-BE" sz="2300" err="1"/>
              <a:t>vpk</a:t>
            </a:r>
            <a:r>
              <a:rPr lang="nl-BE" sz="2300"/>
              <a:t> houdt onvoldoende tred met de uitdagingen van de huidige complexe gezondheidssystemen</a:t>
            </a:r>
          </a:p>
          <a:p>
            <a:pPr lvl="1"/>
            <a:r>
              <a:rPr lang="nl-BE" sz="2300" err="1"/>
              <a:t>Aiken</a:t>
            </a:r>
            <a:r>
              <a:rPr lang="nl-BE" sz="2300"/>
              <a:t> et </a:t>
            </a:r>
            <a:r>
              <a:rPr lang="nl-BE" sz="2300" err="1"/>
              <a:t>all</a:t>
            </a:r>
            <a:r>
              <a:rPr lang="nl-BE" sz="2300"/>
              <a:t> 2014 "minder doden bij meer verpleegkundigen en hogere opleiding – </a:t>
            </a:r>
            <a:r>
              <a:rPr lang="nl-BE" sz="2300" err="1"/>
              <a:t>Sermeus</a:t>
            </a:r>
            <a:r>
              <a:rPr lang="nl-BE" sz="2300"/>
              <a:t>, 2016; betere </a:t>
            </a:r>
            <a:r>
              <a:rPr lang="nl-BE" sz="2300" err="1"/>
              <a:t>outcome</a:t>
            </a:r>
            <a:r>
              <a:rPr lang="nl-BE" sz="2300"/>
              <a:t> van patiënten bij hoger opgeleide verpleegkundigen - ...</a:t>
            </a:r>
          </a:p>
          <a:p>
            <a:r>
              <a:rPr lang="nl-BE" sz="2600"/>
              <a:t>Dus voor België betekent dit:</a:t>
            </a:r>
          </a:p>
          <a:p>
            <a:pPr lvl="1"/>
            <a:r>
              <a:rPr lang="nl-BE" sz="2600"/>
              <a:t>Opschalen van de </a:t>
            </a:r>
            <a:r>
              <a:rPr lang="nl-BE" sz="2600" err="1"/>
              <a:t>vpk</a:t>
            </a:r>
            <a:r>
              <a:rPr lang="nl-BE" sz="2600"/>
              <a:t> deskundigheid</a:t>
            </a:r>
          </a:p>
          <a:p>
            <a:pPr lvl="1"/>
            <a:r>
              <a:rPr lang="nl-BE" sz="2600"/>
              <a:t>Inzet van Advanced </a:t>
            </a:r>
            <a:r>
              <a:rPr lang="nl-BE" sz="2600" err="1"/>
              <a:t>Practice</a:t>
            </a:r>
            <a:r>
              <a:rPr lang="nl-BE" sz="2600"/>
              <a:t> Nurses</a:t>
            </a:r>
          </a:p>
          <a:p>
            <a:pPr lvl="1"/>
            <a:r>
              <a:rPr lang="nl-BE" sz="2600"/>
              <a:t>Inzetten op interprofessionele samenwerking (</a:t>
            </a:r>
            <a:r>
              <a:rPr lang="nl-BE" sz="2600" err="1"/>
              <a:t>vpk</a:t>
            </a:r>
            <a:r>
              <a:rPr lang="nl-BE" sz="2600"/>
              <a:t> als volwaardige partner in de zorg)</a:t>
            </a:r>
          </a:p>
          <a:p>
            <a:pPr lvl="1"/>
            <a:r>
              <a:rPr lang="nl-BE" sz="2600"/>
              <a:t>Permanente vorming verplichten en koppelen aan beroepsbekwaamheid (accreditatiepunten)</a:t>
            </a:r>
          </a:p>
          <a:p>
            <a:endParaRPr lang="nl-BE"/>
          </a:p>
          <a:p>
            <a:endParaRPr lang="nl-BE"/>
          </a:p>
          <a:p>
            <a:endParaRPr lang="nl-BE"/>
          </a:p>
        </p:txBody>
      </p:sp>
    </p:spTree>
    <p:extLst>
      <p:ext uri="{BB962C8B-B14F-4D97-AF65-F5344CB8AC3E}">
        <p14:creationId xmlns:p14="http://schemas.microsoft.com/office/powerpoint/2010/main" val="3705282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nl-BE"/>
              <a:t>Probleem : in strijd met het attractiviteitsbeleid</a:t>
            </a:r>
          </a:p>
        </p:txBody>
      </p:sp>
      <p:sp>
        <p:nvSpPr>
          <p:cNvPr id="3" name="Content Placeholder 2"/>
          <p:cNvSpPr>
            <a:spLocks noGrp="1"/>
          </p:cNvSpPr>
          <p:nvPr>
            <p:ph idx="1"/>
            <p:custDataLst>
              <p:tags r:id="rId2"/>
            </p:custDataLst>
          </p:nvPr>
        </p:nvSpPr>
        <p:spPr>
          <a:xfrm>
            <a:off x="1154955" y="2432858"/>
            <a:ext cx="8761412" cy="4161906"/>
          </a:xfrm>
        </p:spPr>
        <p:txBody>
          <a:bodyPr vert="horz" lIns="91440" tIns="45720" rIns="91440" bIns="45720" rtlCol="0" anchor="t">
            <a:normAutofit fontScale="85000" lnSpcReduction="20000"/>
          </a:bodyPr>
          <a:lstStyle/>
          <a:p>
            <a:r>
              <a:rPr lang="nl-BE" sz="2300"/>
              <a:t>Gelijk loon voor gelijk werk = motto van IFIC</a:t>
            </a:r>
          </a:p>
          <a:p>
            <a:pPr lvl="1"/>
            <a:r>
              <a:rPr lang="nl-BE" sz="1800"/>
              <a:t>Er werd onvoldoende rekening gehouden met de bijzondere kenmerken van het VK beroep – want merendeel van de </a:t>
            </a:r>
            <a:r>
              <a:rPr lang="nl-BE" sz="1800" err="1"/>
              <a:t>vpk</a:t>
            </a:r>
            <a:r>
              <a:rPr lang="nl-BE" sz="1800"/>
              <a:t> zit in zelfde loonschijf als paramedici, ander administratief en technisch personeel (</a:t>
            </a:r>
            <a:r>
              <a:rPr lang="nl-BE" sz="1800" err="1"/>
              <a:t>cfr</a:t>
            </a:r>
            <a:r>
              <a:rPr lang="nl-BE" sz="1800"/>
              <a:t>. 14). </a:t>
            </a:r>
          </a:p>
          <a:p>
            <a:pPr lvl="2"/>
            <a:r>
              <a:rPr lang="nl-BE" sz="1300"/>
              <a:t>de kritieke situatie van </a:t>
            </a:r>
            <a:r>
              <a:rPr lang="nl-BE" sz="1300" err="1"/>
              <a:t>vpk</a:t>
            </a:r>
            <a:r>
              <a:rPr lang="nl-BE" sz="1300"/>
              <a:t>, we kampen al 10 jaar met tekorten, bij </a:t>
            </a:r>
            <a:r>
              <a:rPr lang="nl-BE" sz="1500" err="1"/>
              <a:t>vpk</a:t>
            </a:r>
            <a:r>
              <a:rPr lang="nl-BE" sz="1500"/>
              <a:t> blijven de werkomstandigheden verslechteren</a:t>
            </a:r>
          </a:p>
          <a:p>
            <a:pPr lvl="2"/>
            <a:r>
              <a:rPr lang="nl-BE" sz="1500"/>
              <a:t>Gezien de wens van de overheid betreffende reële, significante en progressieve maatregelen in een meerjarenplan, waarbij verpleegkunde een prioriteit is. </a:t>
            </a:r>
          </a:p>
          <a:p>
            <a:pPr lvl="3"/>
            <a:r>
              <a:rPr lang="nl-BE"/>
              <a:t>Verminderen van de Werklast en stress – kwalificaties – bezoldiging – sociale erkenning en betrokkenheid bij de besluitvorming</a:t>
            </a:r>
          </a:p>
          <a:p>
            <a:pPr lvl="3"/>
            <a:r>
              <a:rPr lang="nl-BE"/>
              <a:t>Min. </a:t>
            </a:r>
            <a:r>
              <a:rPr lang="nl-BE" err="1"/>
              <a:t>Onckelinx</a:t>
            </a:r>
            <a:r>
              <a:rPr lang="nl-BE"/>
              <a:t>: specialisaties aanmoedigen om te voldoen aan steeds complexere zorgvereisten (met bijkomende financiële tegemoetkoming, die tot dan niet volstond). Ze erkende hierbij dat de </a:t>
            </a:r>
            <a:r>
              <a:rPr lang="nl-BE" err="1"/>
              <a:t>vpk</a:t>
            </a:r>
            <a:r>
              <a:rPr lang="nl-BE"/>
              <a:t> te weinig verdienden voor de zware job die ze uitoefenden (zo kwamen o.a. de BBT en BBB)</a:t>
            </a:r>
          </a:p>
          <a:p>
            <a:pPr lvl="3"/>
            <a:r>
              <a:rPr lang="nl-BE"/>
              <a:t>Door de BBT en BBB uit te breiden kwam aan Q en verloning tegemoet (progressieve verbetering van gespecialiseerde </a:t>
            </a:r>
            <a:r>
              <a:rPr lang="nl-BE" err="1"/>
              <a:t>vpk</a:t>
            </a:r>
            <a:r>
              <a:rPr lang="nl-BE"/>
              <a:t>) en dit maakte een loonkloof met paramedici (met &lt; verantwoordelijkheid)</a:t>
            </a:r>
          </a:p>
          <a:p>
            <a:r>
              <a:rPr lang="nl-BE" sz="2300"/>
              <a:t>Het IFIC systeem werd niet met deze doelstelling ingevoerd en dreigen de doelstellingen van het attractiviteitsplan verloren te gaan.</a:t>
            </a:r>
          </a:p>
        </p:txBody>
      </p:sp>
    </p:spTree>
    <p:extLst>
      <p:ext uri="{BB962C8B-B14F-4D97-AF65-F5344CB8AC3E}">
        <p14:creationId xmlns:p14="http://schemas.microsoft.com/office/powerpoint/2010/main" val="1735994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nl-BE"/>
              <a:t>Probleem : IFIC bevat ongelijkheden</a:t>
            </a:r>
          </a:p>
        </p:txBody>
      </p:sp>
      <p:sp>
        <p:nvSpPr>
          <p:cNvPr id="3" name="Content Placeholder 2"/>
          <p:cNvSpPr>
            <a:spLocks noGrp="1"/>
          </p:cNvSpPr>
          <p:nvPr>
            <p:ph idx="1"/>
            <p:custDataLst>
              <p:tags r:id="rId2"/>
            </p:custDataLst>
          </p:nvPr>
        </p:nvSpPr>
        <p:spPr>
          <a:xfrm>
            <a:off x="1154955" y="2460397"/>
            <a:ext cx="8761412" cy="4232634"/>
          </a:xfrm>
        </p:spPr>
        <p:txBody>
          <a:bodyPr vert="horz" lIns="91440" tIns="45720" rIns="91440" bIns="45720" rtlCol="0" anchor="t">
            <a:normAutofit fontScale="92500" lnSpcReduction="10000"/>
          </a:bodyPr>
          <a:lstStyle/>
          <a:p>
            <a:r>
              <a:rPr lang="nl-BE" sz="1900"/>
              <a:t>Gelijk loon voor gelijk werk: </a:t>
            </a:r>
          </a:p>
          <a:p>
            <a:pPr lvl="1"/>
            <a:r>
              <a:rPr lang="nl-BE" sz="1700"/>
              <a:t>A1 en A2 in OK gelijk, in andere diensten niet (14 en 14b)</a:t>
            </a:r>
          </a:p>
          <a:p>
            <a:pPr lvl="1"/>
            <a:r>
              <a:rPr lang="nl-BE" sz="1700"/>
              <a:t>Hoofdverpleegkundigen: welke criteria voor grote en kleine afdeling?</a:t>
            </a:r>
          </a:p>
          <a:p>
            <a:pPr lvl="1"/>
            <a:r>
              <a:rPr lang="nl-BE" sz="1700"/>
              <a:t>Hogere studies bij </a:t>
            </a:r>
            <a:r>
              <a:rPr lang="nl-BE" sz="1700" err="1"/>
              <a:t>vpk</a:t>
            </a:r>
            <a:r>
              <a:rPr lang="nl-BE" sz="1700"/>
              <a:t> (master, specialisaties, jaaropleidingen met 60 ECTS) vallen naargelang de functie in hetzelfde loonmodel (</a:t>
            </a:r>
            <a:r>
              <a:rPr lang="nl-BE" sz="1700" err="1"/>
              <a:t>vb</a:t>
            </a:r>
            <a:r>
              <a:rPr lang="nl-BE" sz="1700"/>
              <a:t> </a:t>
            </a:r>
            <a:r>
              <a:rPr lang="nl-BE" sz="1700" err="1"/>
              <a:t>onco</a:t>
            </a:r>
            <a:r>
              <a:rPr lang="nl-BE" sz="1700"/>
              <a:t> </a:t>
            </a:r>
            <a:r>
              <a:rPr lang="nl-BE" sz="1700" err="1"/>
              <a:t>vpk</a:t>
            </a:r>
            <a:r>
              <a:rPr lang="nl-BE" sz="1700"/>
              <a:t>)</a:t>
            </a:r>
          </a:p>
          <a:p>
            <a:pPr lvl="1"/>
            <a:r>
              <a:rPr lang="nl-BE" sz="1700"/>
              <a:t>IFIC creëert grote ongelijkheden tussen </a:t>
            </a:r>
            <a:r>
              <a:rPr lang="nl-BE" sz="1700" err="1"/>
              <a:t>vpk</a:t>
            </a:r>
            <a:r>
              <a:rPr lang="nl-BE" sz="1700"/>
              <a:t> onderling</a:t>
            </a:r>
          </a:p>
          <a:p>
            <a:r>
              <a:rPr lang="nl-BE" sz="1900"/>
              <a:t>In 14 hebben niet alle functies, volgens de vooropgezette criteria, hetzelfde gewicht vb. </a:t>
            </a:r>
            <a:r>
              <a:rPr lang="nl-BE" sz="1900" err="1"/>
              <a:t>vpk</a:t>
            </a:r>
            <a:r>
              <a:rPr lang="nl-BE" sz="1900"/>
              <a:t> wordt vergeleken met logopedist. </a:t>
            </a:r>
            <a:r>
              <a:rPr lang="nl-BE" sz="1900" err="1"/>
              <a:t>Vpk</a:t>
            </a:r>
            <a:r>
              <a:rPr lang="nl-BE" sz="1900"/>
              <a:t> hebben meer en zwaardere criteria en moeten dus in een hogere </a:t>
            </a:r>
            <a:r>
              <a:rPr lang="nl-BE" sz="1900" err="1"/>
              <a:t>klassificatie</a:t>
            </a:r>
            <a:r>
              <a:rPr lang="nl-BE" sz="1900"/>
              <a:t> vallen.</a:t>
            </a:r>
          </a:p>
          <a:p>
            <a:r>
              <a:rPr lang="nl-BE" sz="1900"/>
              <a:t>De zwaarte van VPK wordt hierbij miskend: de toegenomen complexiteit en intensiteit, de parate kennis, nood aan wetenschappelijk inzicht, emotionele intelligentie, Q, continu in contact met pat en grotere verantwoordelijkheid (</a:t>
            </a:r>
            <a:r>
              <a:rPr lang="nl-BE" sz="1900" err="1"/>
              <a:t>cfr</a:t>
            </a:r>
            <a:r>
              <a:rPr lang="nl-BE" sz="1900"/>
              <a:t>. lopende aansprakelijkheidsclaims) </a:t>
            </a:r>
          </a:p>
          <a:p>
            <a:pPr lvl="1"/>
            <a:endParaRPr lang="nl-BE"/>
          </a:p>
        </p:txBody>
      </p:sp>
    </p:spTree>
    <p:extLst>
      <p:ext uri="{BB962C8B-B14F-4D97-AF65-F5344CB8AC3E}">
        <p14:creationId xmlns:p14="http://schemas.microsoft.com/office/powerpoint/2010/main" val="15375634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7"/>
</p:tagLst>
</file>

<file path=ppt/tags/tag15.xml><?xml version="1.0" encoding="utf-8"?>
<p:tagLst xmlns:a="http://schemas.openxmlformats.org/drawingml/2006/main" xmlns:r="http://schemas.openxmlformats.org/officeDocument/2006/relationships" xmlns:p="http://schemas.openxmlformats.org/presentationml/2006/main">
  <p:tag name="NUM" val="9"/>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6"/>
</p:tagLst>
</file>

<file path=ppt/tags/tag61.xml><?xml version="1.0" encoding="utf-8"?>
<p:tagLst xmlns:a="http://schemas.openxmlformats.org/drawingml/2006/main" xmlns:r="http://schemas.openxmlformats.org/officeDocument/2006/relationships" xmlns:p="http://schemas.openxmlformats.org/presentationml/2006/main">
  <p:tag name="NUM" val="7"/>
</p:tagLst>
</file>

<file path=ppt/tags/tag62.xml><?xml version="1.0" encoding="utf-8"?>
<p:tagLst xmlns:a="http://schemas.openxmlformats.org/drawingml/2006/main" xmlns:r="http://schemas.openxmlformats.org/officeDocument/2006/relationships" xmlns:p="http://schemas.openxmlformats.org/presentationml/2006/main">
  <p:tag name="NUM" val="8"/>
</p:tagLst>
</file>

<file path=ppt/tags/tag63.xml><?xml version="1.0" encoding="utf-8"?>
<p:tagLst xmlns:a="http://schemas.openxmlformats.org/drawingml/2006/main" xmlns:r="http://schemas.openxmlformats.org/officeDocument/2006/relationships" xmlns:p="http://schemas.openxmlformats.org/presentationml/2006/main">
  <p:tag name="NUM" val="9"/>
</p:tagLst>
</file>

<file path=ppt/tags/tag64.xml><?xml version="1.0" encoding="utf-8"?>
<p:tagLst xmlns:a="http://schemas.openxmlformats.org/drawingml/2006/main" xmlns:r="http://schemas.openxmlformats.org/officeDocument/2006/relationships" xmlns:p="http://schemas.openxmlformats.org/presentationml/2006/main">
  <p:tag name="NUM" val="10"/>
</p:tagLst>
</file>

<file path=ppt/tags/tag65.xml><?xml version="1.0" encoding="utf-8"?>
<p:tagLst xmlns:a="http://schemas.openxmlformats.org/drawingml/2006/main" xmlns:r="http://schemas.openxmlformats.org/officeDocument/2006/relationships" xmlns:p="http://schemas.openxmlformats.org/presentationml/2006/main">
  <p:tag name="NUM" val="11"/>
</p:tagLst>
</file>

<file path=ppt/tags/tag66.xml><?xml version="1.0" encoding="utf-8"?>
<p:tagLst xmlns:a="http://schemas.openxmlformats.org/drawingml/2006/main" xmlns:r="http://schemas.openxmlformats.org/officeDocument/2006/relationships" xmlns:p="http://schemas.openxmlformats.org/presentationml/2006/main">
  <p:tag name="NUM" val="12"/>
</p:tagLst>
</file>

<file path=ppt/tags/tag67.xml><?xml version="1.0" encoding="utf-8"?>
<p:tagLst xmlns:a="http://schemas.openxmlformats.org/drawingml/2006/main" xmlns:r="http://schemas.openxmlformats.org/officeDocument/2006/relationships" xmlns:p="http://schemas.openxmlformats.org/presentationml/2006/main">
  <p:tag name="NUM" val="13"/>
</p:tagLst>
</file>

<file path=ppt/tags/tag68.xml><?xml version="1.0" encoding="utf-8"?>
<p:tagLst xmlns:a="http://schemas.openxmlformats.org/drawingml/2006/main" xmlns:r="http://schemas.openxmlformats.org/officeDocument/2006/relationships" xmlns:p="http://schemas.openxmlformats.org/presentationml/2006/main">
  <p:tag name="NUM" val="14"/>
</p:tagLst>
</file>

<file path=ppt/tags/tag69.xml><?xml version="1.0" encoding="utf-8"?>
<p:tagLst xmlns:a="http://schemas.openxmlformats.org/drawingml/2006/main" xmlns:r="http://schemas.openxmlformats.org/officeDocument/2006/relationships" xmlns:p="http://schemas.openxmlformats.org/presentationml/2006/main">
  <p:tag name="NUM" val="15"/>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4"/>
</p:tagLst>
</file>

<file path=ppt/tags/tag78.xml><?xml version="1.0" encoding="utf-8"?>
<p:tagLst xmlns:a="http://schemas.openxmlformats.org/drawingml/2006/main" xmlns:r="http://schemas.openxmlformats.org/officeDocument/2006/relationships" xmlns:p="http://schemas.openxmlformats.org/presentationml/2006/main">
  <p:tag name="NUM" val="5"/>
</p:tagLst>
</file>

<file path=ppt/tags/tag79.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7"/>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le d’ions">
  <a:themeElements>
    <a:clrScheme name="Jaune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Salle d’ions">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le d’ions">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3572d394-fe63-4fbc-9b7f-6de86b6dc809">
      <UserInfo>
        <DisplayName/>
        <AccountId xsi:nil="true"/>
        <AccountType/>
      </UserInfo>
    </SharedWithUsers>
    <Annee xmlns="3572d394-fe63-4fbc-9b7f-6de86b6dc809" xsi:nil="true"/>
    <TaxCatchAll xmlns="3572d394-fe63-4fbc-9b7f-6de86b6dc809"/>
    <j775136a5f6f4f8a9ed52ccba3ae6e5d xmlns="3572d394-fe63-4fbc-9b7f-6de86b6dc809">
      <Terms xmlns="http://schemas.microsoft.com/office/infopath/2007/PartnerControls"/>
    </j775136a5f6f4f8a9ed52ccba3ae6e5d>
    <Statut xmlns="3572d394-fe63-4fbc-9b7f-6de86b6dc809">Draft</Statut>
  </documentManagement>
</p:properties>
</file>

<file path=customXml/item3.xml><?xml version="1.0" encoding="utf-8"?>
<ct:contentTypeSchema xmlns:ct="http://schemas.microsoft.com/office/2006/metadata/contentType" xmlns:ma="http://schemas.microsoft.com/office/2006/metadata/properties/metaAttributes" ct:_="" ma:_="" ma:contentTypeName="Documents - Word" ma:contentTypeID="0x010100377F46198B9F8E48950156F648CA5986001F7394045C371147B5F5ADCF629E23CA" ma:contentTypeVersion="12" ma:contentTypeDescription="" ma:contentTypeScope="" ma:versionID="84689a490c694d0ee3c929c7a00551ce">
  <xsd:schema xmlns:xsd="http://www.w3.org/2001/XMLSchema" xmlns:xs="http://www.w3.org/2001/XMLSchema" xmlns:p="http://schemas.microsoft.com/office/2006/metadata/properties" xmlns:ns2="3572d394-fe63-4fbc-9b7f-6de86b6dc809" xmlns:ns3="744cd042-036d-4274-b7c4-d1cef48329cd" targetNamespace="http://schemas.microsoft.com/office/2006/metadata/properties" ma:root="true" ma:fieldsID="757f7120b79fb38c39e1c0b7079e1d20" ns2:_="" ns3:_="">
    <xsd:import namespace="3572d394-fe63-4fbc-9b7f-6de86b6dc809"/>
    <xsd:import namespace="744cd042-036d-4274-b7c4-d1cef48329cd"/>
    <xsd:element name="properties">
      <xsd:complexType>
        <xsd:sequence>
          <xsd:element name="documentManagement">
            <xsd:complexType>
              <xsd:all>
                <xsd:element ref="ns2:Statut" minOccurs="0"/>
                <xsd:element ref="ns2:j775136a5f6f4f8a9ed52ccba3ae6e5d" minOccurs="0"/>
                <xsd:element ref="ns2:TaxCatchAll" minOccurs="0"/>
                <xsd:element ref="ns2:TaxCatchAllLabel" minOccurs="0"/>
                <xsd:element ref="ns3:MediaServiceMetadata" minOccurs="0"/>
                <xsd:element ref="ns3:MediaServiceFastMetadata" minOccurs="0"/>
                <xsd:element ref="ns2:Annee" minOccurs="0"/>
                <xsd:element ref="ns2:SharedWithUsers" minOccurs="0"/>
                <xsd:element ref="ns2:SharedWithDetails" minOccurs="0"/>
                <xsd:element ref="ns3:MediaServiceDateTaken" minOccurs="0"/>
                <xsd:element ref="ns3:MediaServiceLocatio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72d394-fe63-4fbc-9b7f-6de86b6dc809" elementFormDefault="qualified">
    <xsd:import namespace="http://schemas.microsoft.com/office/2006/documentManagement/types"/>
    <xsd:import namespace="http://schemas.microsoft.com/office/infopath/2007/PartnerControls"/>
    <xsd:element name="Statut" ma:index="8" nillable="true" ma:displayName="Statut" ma:default="Draft" ma:format="Dropdown" ma:internalName="Statut">
      <xsd:simpleType>
        <xsd:restriction base="dms:Choice">
          <xsd:enumeration value="Draft"/>
          <xsd:enumeration value="In progress"/>
          <xsd:enumeration value="Final"/>
        </xsd:restriction>
      </xsd:simpleType>
    </xsd:element>
    <xsd:element name="j775136a5f6f4f8a9ed52ccba3ae6e5d" ma:index="9" nillable="true" ma:taxonomy="true" ma:internalName="j775136a5f6f4f8a9ed52ccba3ae6e5d" ma:taxonomyFieldName="TypeDocument" ma:displayName="Type de document" ma:readOnly="false" ma:default="" ma:fieldId="{3775136a-5f6f-4f8a-9ed5-2ccba3ae6e5d}" ma:sspId="9de27e81-9400-4b4d-946e-138e26086a3e" ma:termSetId="e78c3986-90d9-4492-82e6-9884a2e2aa9c"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94e71092-83ff-4475-9b06-a81ae9a2015b}" ma:internalName="TaxCatchAll" ma:showField="CatchAllData" ma:web="3572d394-fe63-4fbc-9b7f-6de86b6dc809">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94e71092-83ff-4475-9b06-a81ae9a2015b}" ma:internalName="TaxCatchAllLabel" ma:readOnly="true" ma:showField="CatchAllDataLabel" ma:web="3572d394-fe63-4fbc-9b7f-6de86b6dc809">
      <xsd:complexType>
        <xsd:complexContent>
          <xsd:extension base="dms:MultiChoiceLookup">
            <xsd:sequence>
              <xsd:element name="Value" type="dms:Lookup" maxOccurs="unbounded" minOccurs="0" nillable="true"/>
            </xsd:sequence>
          </xsd:extension>
        </xsd:complexContent>
      </xsd:complexType>
    </xsd:element>
    <xsd:element name="Annee" ma:index="15" nillable="true" ma:displayName="Année" ma:internalName="Annee" ma:readOnly="false">
      <xsd:simpleType>
        <xsd:restriction base="dms:Text">
          <xsd:maxLength value="255"/>
        </xsd:restriction>
      </xsd:simpleType>
    </xsd:element>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4cd042-036d-4274-b7c4-d1cef48329cd"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MediaServiceLocation" ma:internalName="MediaServiceLocation" ma:readOnly="true">
      <xsd:simpleType>
        <xsd:restriction base="dms:Text"/>
      </xsd:simpleType>
    </xsd:element>
    <xsd:element name="MediaServiceAutoTags" ma:index="20" nillable="true" ma:displayName="MediaServiceAutoTags" ma:internalName="MediaServiceAutoTags" ma:readOnly="true">
      <xsd:simpleType>
        <xsd:restriction base="dms:Text"/>
      </xsd:simpleType>
    </xsd:element>
    <xsd:element name="MediaServiceOCR" ma:index="21"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F8D7F4-7EBD-4B90-9833-976A540ADF3F}">
  <ds:schemaRefs>
    <ds:schemaRef ds:uri="http://schemas.microsoft.com/sharepoint/v3/contenttype/forms"/>
  </ds:schemaRefs>
</ds:datastoreItem>
</file>

<file path=customXml/itemProps2.xml><?xml version="1.0" encoding="utf-8"?>
<ds:datastoreItem xmlns:ds="http://schemas.openxmlformats.org/officeDocument/2006/customXml" ds:itemID="{4668E49D-5DB8-45E5-9144-A9344FC9384C}">
  <ds:schemaRefs>
    <ds:schemaRef ds:uri="http://purl.org/dc/elements/1.1/"/>
    <ds:schemaRef ds:uri="http://schemas.openxmlformats.org/package/2006/metadata/core-properties"/>
    <ds:schemaRef ds:uri="3572d394-fe63-4fbc-9b7f-6de86b6dc809"/>
    <ds:schemaRef ds:uri="http://purl.org/dc/terms/"/>
    <ds:schemaRef ds:uri="http://schemas.microsoft.com/office/2006/metadata/properties"/>
    <ds:schemaRef ds:uri="http://purl.org/dc/dcmitype/"/>
    <ds:schemaRef ds:uri="http://schemas.microsoft.com/office/2006/documentManagement/types"/>
    <ds:schemaRef ds:uri="http://schemas.microsoft.com/office/infopath/2007/PartnerControls"/>
    <ds:schemaRef ds:uri="744cd042-036d-4274-b7c4-d1cef48329cd"/>
    <ds:schemaRef ds:uri="http://www.w3.org/XML/1998/namespace"/>
  </ds:schemaRefs>
</ds:datastoreItem>
</file>

<file path=customXml/itemProps3.xml><?xml version="1.0" encoding="utf-8"?>
<ds:datastoreItem xmlns:ds="http://schemas.openxmlformats.org/officeDocument/2006/customXml" ds:itemID="{6B47B29D-D614-4392-8B71-55302010558D}">
  <ds:schemaRefs>
    <ds:schemaRef ds:uri="3572d394-fe63-4fbc-9b7f-6de86b6dc809"/>
    <ds:schemaRef ds:uri="744cd042-036d-4274-b7c4-d1cef48329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TotalTime>
  <Words>1915</Words>
  <Application>Microsoft Office PowerPoint</Application>
  <PresentationFormat>Grand écran</PresentationFormat>
  <Paragraphs>198</Paragraphs>
  <Slides>27</Slides>
  <Notes>2</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27</vt:i4>
      </vt:variant>
    </vt:vector>
  </HeadingPairs>
  <TitlesOfParts>
    <vt:vector size="35" baseType="lpstr">
      <vt:lpstr>Arial</vt:lpstr>
      <vt:lpstr>Calibri</vt:lpstr>
      <vt:lpstr>Calibri Light</vt:lpstr>
      <vt:lpstr>Century Gothic</vt:lpstr>
      <vt:lpstr>Wingdings</vt:lpstr>
      <vt:lpstr>Wingdings 3</vt:lpstr>
      <vt:lpstr>Salle d’ions</vt:lpstr>
      <vt:lpstr>Conception personnalisée</vt:lpstr>
      <vt:lpstr>Rencontres IFIC - UGIB</vt:lpstr>
      <vt:lpstr>Agenda</vt:lpstr>
      <vt:lpstr>Volontés poursuivies - Wensen</vt:lpstr>
      <vt:lpstr>Avant-propos Voorwoord</vt:lpstr>
      <vt:lpstr>Future of nursing</vt:lpstr>
      <vt:lpstr>Future of nursing</vt:lpstr>
      <vt:lpstr>Future of nursing</vt:lpstr>
      <vt:lpstr>Probleem : in strijd met het attractiviteitsbeleid</vt:lpstr>
      <vt:lpstr>Probleem : IFIC bevat ongelijkheden</vt:lpstr>
      <vt:lpstr>Probleem : wat met specialistische opleidingen en BBT en BBK</vt:lpstr>
      <vt:lpstr>Discriminations rencontrées Ongelijkheden</vt:lpstr>
      <vt:lpstr>Discriminations entre </vt:lpstr>
      <vt:lpstr>Discriminations rencontrées entre </vt:lpstr>
      <vt:lpstr>Discriminations rencontrées entre </vt:lpstr>
      <vt:lpstr>Discriminations rencontrées</vt:lpstr>
      <vt:lpstr>Discriminations rencontrées</vt:lpstr>
      <vt:lpstr>Discriminations rencontrées</vt:lpstr>
      <vt:lpstr>Discriminations rencontrées entre</vt:lpstr>
      <vt:lpstr>Discriminations rencontrées entre</vt:lpstr>
      <vt:lpstr>Discriminations rencontrées</vt:lpstr>
      <vt:lpstr>Discriminations rencontrées</vt:lpstr>
      <vt:lpstr>Présentation PowerPoint</vt:lpstr>
      <vt:lpstr>Modèle de fonctions</vt:lpstr>
      <vt:lpstr>Modèle de fonctions</vt:lpstr>
      <vt:lpstr>Contrôle d’attribution - Controle</vt:lpstr>
      <vt:lpstr>Conclusions Conclusie </vt:lpstr>
      <vt:lpstr>Conclusions Conclusie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Rencontres IFIC Document de travail</dc:title>
  <dc:creator>Dufour Adrien</dc:creator>
  <cp:lastModifiedBy>AUVB UGIB</cp:lastModifiedBy>
  <cp:revision>3</cp:revision>
  <dcterms:created xsi:type="dcterms:W3CDTF">2019-03-10T17:02:51Z</dcterms:created>
  <dcterms:modified xsi:type="dcterms:W3CDTF">2020-05-29T12:39:14Z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Ids_UIVersion_3072">
    <vt:lpwstr>12</vt:lpwstr>
  </property>
  <property fmtid="{D5CDD505-2E9C-101B-9397-08002B2CF9AE}" pid="3" name="TypeDocument">
    <vt:lpwstr/>
  </property>
</Properties>
</file>